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63" r:id="rId4"/>
    <p:sldId id="264" r:id="rId5"/>
    <p:sldId id="265" r:id="rId6"/>
    <p:sldId id="257" r:id="rId7"/>
    <p:sldId id="258" r:id="rId8"/>
    <p:sldId id="259" r:id="rId9"/>
    <p:sldId id="260"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Untertitel 2">
            <a:extLst>
              <a:ext uri="{FF2B5EF4-FFF2-40B4-BE49-F238E27FC236}">
                <a16:creationId xmlns:a16="http://schemas.microsoft.com/office/drawing/2014/main" id="{764D1D12-CEBF-43A6-9C04-39A21EF4628D}"/>
              </a:ext>
            </a:extLst>
          </p:cNvPr>
          <p:cNvSpPr>
            <a:spLocks noGrp="1"/>
          </p:cNvSpPr>
          <p:nvPr>
            <p:ph type="subTitle" idx="1"/>
          </p:nvPr>
        </p:nvSpPr>
        <p:spPr>
          <a:xfrm>
            <a:off x="838199" y="1776046"/>
            <a:ext cx="10515599" cy="311662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7" name="Titel 1">
            <a:extLst>
              <a:ext uri="{FF2B5EF4-FFF2-40B4-BE49-F238E27FC236}">
                <a16:creationId xmlns:a16="http://schemas.microsoft.com/office/drawing/2014/main" id="{187AE77E-1BAA-435C-87A4-4A0D78916FF7}"/>
              </a:ext>
            </a:extLst>
          </p:cNvPr>
          <p:cNvSpPr>
            <a:spLocks noGrp="1"/>
          </p:cNvSpPr>
          <p:nvPr>
            <p:ph type="title"/>
          </p:nvPr>
        </p:nvSpPr>
        <p:spPr>
          <a:xfrm>
            <a:off x="838200" y="888023"/>
            <a:ext cx="10515600" cy="802665"/>
          </a:xfrm>
        </p:spPr>
        <p:txBody>
          <a:bodyPr/>
          <a:lstStyle/>
          <a:p>
            <a:r>
              <a:rPr lang="de-DE"/>
              <a:t>Mastertitelformat bearbeiten</a:t>
            </a:r>
          </a:p>
        </p:txBody>
      </p:sp>
    </p:spTree>
    <p:extLst>
      <p:ext uri="{BB962C8B-B14F-4D97-AF65-F5344CB8AC3E}">
        <p14:creationId xmlns:p14="http://schemas.microsoft.com/office/powerpoint/2010/main" val="2283831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FE050CA-F315-451A-B55D-B6B508B84CE6}"/>
              </a:ext>
            </a:extLst>
          </p:cNvPr>
          <p:cNvSpPr>
            <a:spLocks noGrp="1"/>
          </p:cNvSpPr>
          <p:nvPr>
            <p:ph idx="1"/>
          </p:nvPr>
        </p:nvSpPr>
        <p:spPr>
          <a:xfrm>
            <a:off x="838200" y="1776047"/>
            <a:ext cx="10515600" cy="3103684"/>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Titel 1">
            <a:extLst>
              <a:ext uri="{FF2B5EF4-FFF2-40B4-BE49-F238E27FC236}">
                <a16:creationId xmlns:a16="http://schemas.microsoft.com/office/drawing/2014/main" id="{7BAB2D69-5C2A-4DCF-B1F1-E99DB6C38126}"/>
              </a:ext>
            </a:extLst>
          </p:cNvPr>
          <p:cNvSpPr>
            <a:spLocks noGrp="1"/>
          </p:cNvSpPr>
          <p:nvPr>
            <p:ph type="title"/>
          </p:nvPr>
        </p:nvSpPr>
        <p:spPr>
          <a:xfrm>
            <a:off x="838200" y="888023"/>
            <a:ext cx="10515600" cy="802665"/>
          </a:xfrm>
        </p:spPr>
        <p:txBody>
          <a:bodyPr/>
          <a:lstStyle/>
          <a:p>
            <a:r>
              <a:rPr lang="de-DE"/>
              <a:t>Mastertitelformat bearbeiten</a:t>
            </a:r>
          </a:p>
        </p:txBody>
      </p:sp>
    </p:spTree>
    <p:extLst>
      <p:ext uri="{BB962C8B-B14F-4D97-AF65-F5344CB8AC3E}">
        <p14:creationId xmlns:p14="http://schemas.microsoft.com/office/powerpoint/2010/main" val="882987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10;überschrift">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44D0A446-24E9-427E-8258-09AB0471C427}"/>
              </a:ext>
            </a:extLst>
          </p:cNvPr>
          <p:cNvSpPr>
            <a:spLocks noGrp="1"/>
          </p:cNvSpPr>
          <p:nvPr>
            <p:ph type="body" idx="1"/>
          </p:nvPr>
        </p:nvSpPr>
        <p:spPr>
          <a:xfrm>
            <a:off x="831850" y="1758462"/>
            <a:ext cx="10515600" cy="3130061"/>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7" name="Titel 1">
            <a:extLst>
              <a:ext uri="{FF2B5EF4-FFF2-40B4-BE49-F238E27FC236}">
                <a16:creationId xmlns:a16="http://schemas.microsoft.com/office/drawing/2014/main" id="{87C67FD8-19BA-468A-A1F2-1FC37223F6B1}"/>
              </a:ext>
            </a:extLst>
          </p:cNvPr>
          <p:cNvSpPr>
            <a:spLocks noGrp="1"/>
          </p:cNvSpPr>
          <p:nvPr>
            <p:ph type="title"/>
          </p:nvPr>
        </p:nvSpPr>
        <p:spPr>
          <a:xfrm>
            <a:off x="838200" y="888023"/>
            <a:ext cx="10515600" cy="802665"/>
          </a:xfrm>
        </p:spPr>
        <p:txBody>
          <a:bodyPr/>
          <a:lstStyle/>
          <a:p>
            <a:r>
              <a:rPr lang="de-DE"/>
              <a:t>Mastertitelformat bearbeiten</a:t>
            </a:r>
          </a:p>
        </p:txBody>
      </p:sp>
    </p:spTree>
    <p:extLst>
      <p:ext uri="{BB962C8B-B14F-4D97-AF65-F5344CB8AC3E}">
        <p14:creationId xmlns:p14="http://schemas.microsoft.com/office/powerpoint/2010/main" val="15306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FD72CD31-70D4-4CE6-BD9D-20288BDC1B1E}"/>
              </a:ext>
            </a:extLst>
          </p:cNvPr>
          <p:cNvSpPr>
            <a:spLocks noGrp="1"/>
          </p:cNvSpPr>
          <p:nvPr>
            <p:ph sz="half" idx="1"/>
          </p:nvPr>
        </p:nvSpPr>
        <p:spPr>
          <a:xfrm>
            <a:off x="838200" y="1825625"/>
            <a:ext cx="5181600" cy="306289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CEA17DD4-3963-4804-83A1-7EB9E080280C}"/>
              </a:ext>
            </a:extLst>
          </p:cNvPr>
          <p:cNvSpPr>
            <a:spLocks noGrp="1"/>
          </p:cNvSpPr>
          <p:nvPr>
            <p:ph sz="half" idx="2"/>
          </p:nvPr>
        </p:nvSpPr>
        <p:spPr>
          <a:xfrm>
            <a:off x="6172200" y="1825625"/>
            <a:ext cx="5181600" cy="306289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8" name="Titel 1">
            <a:extLst>
              <a:ext uri="{FF2B5EF4-FFF2-40B4-BE49-F238E27FC236}">
                <a16:creationId xmlns:a16="http://schemas.microsoft.com/office/drawing/2014/main" id="{13DCA6FB-73AD-4A9E-B1FC-7490C0ABA8B0}"/>
              </a:ext>
            </a:extLst>
          </p:cNvPr>
          <p:cNvSpPr>
            <a:spLocks noGrp="1"/>
          </p:cNvSpPr>
          <p:nvPr>
            <p:ph type="title"/>
          </p:nvPr>
        </p:nvSpPr>
        <p:spPr>
          <a:xfrm>
            <a:off x="838200" y="888023"/>
            <a:ext cx="10515600" cy="802665"/>
          </a:xfrm>
        </p:spPr>
        <p:txBody>
          <a:bodyPr/>
          <a:lstStyle/>
          <a:p>
            <a:r>
              <a:rPr lang="de-DE"/>
              <a:t>Mastertitelformat bearbeiten</a:t>
            </a:r>
          </a:p>
        </p:txBody>
      </p:sp>
    </p:spTree>
    <p:extLst>
      <p:ext uri="{BB962C8B-B14F-4D97-AF65-F5344CB8AC3E}">
        <p14:creationId xmlns:p14="http://schemas.microsoft.com/office/powerpoint/2010/main" val="2248740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90824E73-548B-43EC-9E2F-C9EE91AA19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45EFDB37-49AB-4D07-8166-461FF796D1C5}"/>
              </a:ext>
            </a:extLst>
          </p:cNvPr>
          <p:cNvSpPr>
            <a:spLocks noGrp="1"/>
          </p:cNvSpPr>
          <p:nvPr>
            <p:ph sz="half" idx="2"/>
          </p:nvPr>
        </p:nvSpPr>
        <p:spPr>
          <a:xfrm>
            <a:off x="839788" y="2505075"/>
            <a:ext cx="5157787" cy="240982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AB05BA8D-906A-4707-9EDA-1E8BFDD9D1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DF7A03F-43EB-4B5C-86BE-E001B9332BD9}"/>
              </a:ext>
            </a:extLst>
          </p:cNvPr>
          <p:cNvSpPr>
            <a:spLocks noGrp="1"/>
          </p:cNvSpPr>
          <p:nvPr>
            <p:ph sz="quarter" idx="4"/>
          </p:nvPr>
        </p:nvSpPr>
        <p:spPr>
          <a:xfrm>
            <a:off x="6172200" y="2505075"/>
            <a:ext cx="5183188" cy="240982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11" name="Titel 1">
            <a:extLst>
              <a:ext uri="{FF2B5EF4-FFF2-40B4-BE49-F238E27FC236}">
                <a16:creationId xmlns:a16="http://schemas.microsoft.com/office/drawing/2014/main" id="{33A598E9-C50F-4792-90B5-8795CCA58113}"/>
              </a:ext>
            </a:extLst>
          </p:cNvPr>
          <p:cNvSpPr>
            <a:spLocks noGrp="1"/>
          </p:cNvSpPr>
          <p:nvPr>
            <p:ph type="title"/>
          </p:nvPr>
        </p:nvSpPr>
        <p:spPr>
          <a:xfrm>
            <a:off x="838200" y="888023"/>
            <a:ext cx="10515600" cy="802665"/>
          </a:xfrm>
        </p:spPr>
        <p:txBody>
          <a:bodyPr/>
          <a:lstStyle/>
          <a:p>
            <a:r>
              <a:rPr lang="de-DE"/>
              <a:t>Mastertitelformat bearbeiten</a:t>
            </a:r>
          </a:p>
        </p:txBody>
      </p:sp>
    </p:spTree>
    <p:extLst>
      <p:ext uri="{BB962C8B-B14F-4D97-AF65-F5344CB8AC3E}">
        <p14:creationId xmlns:p14="http://schemas.microsoft.com/office/powerpoint/2010/main" val="3837355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A31546-3992-49CF-93DE-75591FD98207}"/>
              </a:ext>
            </a:extLst>
          </p:cNvPr>
          <p:cNvSpPr>
            <a:spLocks noGrp="1"/>
          </p:cNvSpPr>
          <p:nvPr>
            <p:ph type="title"/>
          </p:nvPr>
        </p:nvSpPr>
        <p:spPr>
          <a:xfrm>
            <a:off x="838200" y="888023"/>
            <a:ext cx="10515600" cy="802665"/>
          </a:xfrm>
        </p:spPr>
        <p:txBody>
          <a:bodyPr/>
          <a:lstStyle/>
          <a:p>
            <a:r>
              <a:rPr lang="de-DE"/>
              <a:t>Mastertitelformat bearbeiten</a:t>
            </a:r>
          </a:p>
        </p:txBody>
      </p:sp>
    </p:spTree>
    <p:extLst>
      <p:ext uri="{BB962C8B-B14F-4D97-AF65-F5344CB8AC3E}">
        <p14:creationId xmlns:p14="http://schemas.microsoft.com/office/powerpoint/2010/main" val="736408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871346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80FA32-7DFC-4E46-B00E-BB957A867A94}"/>
              </a:ext>
            </a:extLst>
          </p:cNvPr>
          <p:cNvSpPr>
            <a:spLocks noGrp="1"/>
          </p:cNvSpPr>
          <p:nvPr>
            <p:ph type="title"/>
          </p:nvPr>
        </p:nvSpPr>
        <p:spPr>
          <a:xfrm>
            <a:off x="839788" y="987424"/>
            <a:ext cx="3932237" cy="1069975"/>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8372774-CA7E-4CDB-BB55-EF0F86FDC9A9}"/>
              </a:ext>
            </a:extLst>
          </p:cNvPr>
          <p:cNvSpPr>
            <a:spLocks noGrp="1"/>
          </p:cNvSpPr>
          <p:nvPr>
            <p:ph idx="1"/>
          </p:nvPr>
        </p:nvSpPr>
        <p:spPr>
          <a:xfrm>
            <a:off x="5183188" y="987425"/>
            <a:ext cx="6172200" cy="38747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1701584B-AB7A-4B7C-9986-E61B270EA528}"/>
              </a:ext>
            </a:extLst>
          </p:cNvPr>
          <p:cNvSpPr>
            <a:spLocks noGrp="1"/>
          </p:cNvSpPr>
          <p:nvPr>
            <p:ph type="body" sz="half" idx="2"/>
          </p:nvPr>
        </p:nvSpPr>
        <p:spPr>
          <a:xfrm>
            <a:off x="839788" y="2057400"/>
            <a:ext cx="3932237" cy="280474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Tree>
    <p:extLst>
      <p:ext uri="{BB962C8B-B14F-4D97-AF65-F5344CB8AC3E}">
        <p14:creationId xmlns:p14="http://schemas.microsoft.com/office/powerpoint/2010/main" val="3383490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5F8FD5-766B-41C5-9B93-9C567A18B836}"/>
              </a:ext>
            </a:extLst>
          </p:cNvPr>
          <p:cNvSpPr>
            <a:spLocks noGrp="1"/>
          </p:cNvSpPr>
          <p:nvPr>
            <p:ph type="title"/>
          </p:nvPr>
        </p:nvSpPr>
        <p:spPr>
          <a:xfrm>
            <a:off x="839788" y="987424"/>
            <a:ext cx="3932237" cy="1069975"/>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B445C85-EFB3-41E6-9176-A4D1E960C881}"/>
              </a:ext>
            </a:extLst>
          </p:cNvPr>
          <p:cNvSpPr>
            <a:spLocks noGrp="1"/>
          </p:cNvSpPr>
          <p:nvPr>
            <p:ph type="pic" idx="1"/>
          </p:nvPr>
        </p:nvSpPr>
        <p:spPr>
          <a:xfrm>
            <a:off x="5183188" y="987425"/>
            <a:ext cx="6172200" cy="39186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F1685D3F-405C-43F8-9A5B-3D93187D6064}"/>
              </a:ext>
            </a:extLst>
          </p:cNvPr>
          <p:cNvSpPr>
            <a:spLocks noGrp="1"/>
          </p:cNvSpPr>
          <p:nvPr>
            <p:ph type="body" sz="half" idx="2"/>
          </p:nvPr>
        </p:nvSpPr>
        <p:spPr>
          <a:xfrm>
            <a:off x="839788" y="2057401"/>
            <a:ext cx="3932237" cy="284870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Tree>
    <p:extLst>
      <p:ext uri="{BB962C8B-B14F-4D97-AF65-F5344CB8AC3E}">
        <p14:creationId xmlns:p14="http://schemas.microsoft.com/office/powerpoint/2010/main" val="3805381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495AE7B-8074-4D7A-9BBF-E35645A13F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F0B5054E-ED70-4ED3-8397-7C606A82F1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8587BB1-6F11-4BAD-80B6-8CC0941AB1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706FE-6F1F-4549-99B4-B7C0724B0C91}" type="datetimeFigureOut">
              <a:rPr lang="de-DE" smtClean="0"/>
              <a:t>24.01.2022</a:t>
            </a:fld>
            <a:endParaRPr lang="de-DE"/>
          </a:p>
        </p:txBody>
      </p:sp>
      <p:sp>
        <p:nvSpPr>
          <p:cNvPr id="5" name="Fußzeilenplatzhalter 4">
            <a:extLst>
              <a:ext uri="{FF2B5EF4-FFF2-40B4-BE49-F238E27FC236}">
                <a16:creationId xmlns:a16="http://schemas.microsoft.com/office/drawing/2014/main" id="{8A13B8A0-31ED-4C3F-A289-282215A742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ED73F6E0-4512-4A2B-B684-170C8C2619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86D59C-ACEF-44CB-8275-E28157E8628E}" type="slidenum">
              <a:rPr lang="de-DE" smtClean="0"/>
              <a:t>‹Nr.›</a:t>
            </a:fld>
            <a:endParaRPr lang="de-DE"/>
          </a:p>
        </p:txBody>
      </p:sp>
      <p:pic>
        <p:nvPicPr>
          <p:cNvPr id="8" name="Grafik 7">
            <a:extLst>
              <a:ext uri="{FF2B5EF4-FFF2-40B4-BE49-F238E27FC236}">
                <a16:creationId xmlns:a16="http://schemas.microsoft.com/office/drawing/2014/main" id="{7BBD1E92-E6AA-46CF-A9C3-FBC6E44F1661}"/>
              </a:ext>
            </a:extLst>
          </p:cNvPr>
          <p:cNvPicPr>
            <a:picLocks noChangeAspect="1"/>
          </p:cNvPicPr>
          <p:nvPr userDrawn="1"/>
        </p:nvPicPr>
        <p:blipFill rotWithShape="1">
          <a:blip r:embed="rId11">
            <a:extLst>
              <a:ext uri="{28A0092B-C50C-407E-A947-70E740481C1C}">
                <a14:useLocalDpi xmlns:a14="http://schemas.microsoft.com/office/drawing/2010/main" val="0"/>
              </a:ext>
            </a:extLst>
          </a:blip>
          <a:srcRect r="401" b="2506"/>
          <a:stretch/>
        </p:blipFill>
        <p:spPr>
          <a:xfrm>
            <a:off x="-69972" y="-31175"/>
            <a:ext cx="12282487" cy="6889175"/>
          </a:xfrm>
          <a:prstGeom prst="rect">
            <a:avLst/>
          </a:prstGeom>
        </p:spPr>
      </p:pic>
    </p:spTree>
    <p:extLst>
      <p:ext uri="{BB962C8B-B14F-4D97-AF65-F5344CB8AC3E}">
        <p14:creationId xmlns:p14="http://schemas.microsoft.com/office/powerpoint/2010/main" val="3941537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p:cNvSpPr>
            <a:spLocks noGrp="1"/>
          </p:cNvSpPr>
          <p:nvPr>
            <p:ph type="subTitle" idx="1"/>
          </p:nvPr>
        </p:nvSpPr>
        <p:spPr>
          <a:xfrm rot="1818971">
            <a:off x="9139431" y="3611505"/>
            <a:ext cx="2100067" cy="1973866"/>
          </a:xfrm>
        </p:spPr>
        <p:txBody>
          <a:bodyPr>
            <a:normAutofit fontScale="55000" lnSpcReduction="20000"/>
          </a:bodyPr>
          <a:lstStyle/>
          <a:p>
            <a:r>
              <a:rPr lang="de-DE" sz="2000" dirty="0"/>
              <a:t>01001000 01100101 01110010 01111010 01101100 01101001 01100011 01101000 00100000 01010111 01101001 01101100 01101100 01101011 01101111 01101101 01101101 01100101 01101110 00100000 01100001 01101110 00100000 01100100 01100101 01110010 00100000 01010010 01010011 01001111</a:t>
            </a:r>
          </a:p>
          <a:p>
            <a:endParaRPr lang="de-DE" dirty="0"/>
          </a:p>
        </p:txBody>
      </p:sp>
      <p:sp>
        <p:nvSpPr>
          <p:cNvPr id="4" name="Rechteck 3"/>
          <p:cNvSpPr/>
          <p:nvPr/>
        </p:nvSpPr>
        <p:spPr>
          <a:xfrm rot="1405475">
            <a:off x="7981654" y="1838426"/>
            <a:ext cx="1606378" cy="1754326"/>
          </a:xfrm>
          <a:prstGeom prst="rect">
            <a:avLst/>
          </a:prstGeom>
        </p:spPr>
        <p:txBody>
          <a:bodyPr wrap="square">
            <a:spAutoFit/>
          </a:bodyPr>
          <a:lstStyle/>
          <a:p>
            <a:r>
              <a:rPr lang="de-DE" dirty="0"/>
              <a:t>48 65 72 7a 6c 69 63 68 20 57 69 6c </a:t>
            </a:r>
            <a:r>
              <a:rPr lang="de-DE" dirty="0" err="1"/>
              <a:t>6c</a:t>
            </a:r>
            <a:r>
              <a:rPr lang="de-DE" dirty="0"/>
              <a:t> 6b 6f 6d </a:t>
            </a:r>
            <a:r>
              <a:rPr lang="de-DE" dirty="0" err="1"/>
              <a:t>6d</a:t>
            </a:r>
            <a:r>
              <a:rPr lang="de-DE" dirty="0"/>
              <a:t> 65 6e 20 61 6e 20 64 65 72 20 52 53 4f</a:t>
            </a:r>
          </a:p>
        </p:txBody>
      </p:sp>
      <p:sp>
        <p:nvSpPr>
          <p:cNvPr id="5" name="Titel 2">
            <a:extLst>
              <a:ext uri="{FF2B5EF4-FFF2-40B4-BE49-F238E27FC236}">
                <a16:creationId xmlns:a16="http://schemas.microsoft.com/office/drawing/2014/main" id="{F7D4B6EC-3F58-4F35-8A3E-F24B6CB6193D}"/>
              </a:ext>
            </a:extLst>
          </p:cNvPr>
          <p:cNvSpPr txBox="1">
            <a:spLocks/>
          </p:cNvSpPr>
          <p:nvPr/>
        </p:nvSpPr>
        <p:spPr>
          <a:xfrm>
            <a:off x="990600" y="1040423"/>
            <a:ext cx="10515600" cy="80266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b="1" dirty="0"/>
              <a:t>Wahlfach Informatik ab Klasse 8 an der RSO</a:t>
            </a:r>
          </a:p>
        </p:txBody>
      </p:sp>
      <p:pic>
        <p:nvPicPr>
          <p:cNvPr id="9" name="Grafik 8">
            <a:extLst>
              <a:ext uri="{FF2B5EF4-FFF2-40B4-BE49-F238E27FC236}">
                <a16:creationId xmlns:a16="http://schemas.microsoft.com/office/drawing/2014/main" id="{C073579B-7554-4332-A550-3FB8B7FDDA44}"/>
              </a:ext>
            </a:extLst>
          </p:cNvPr>
          <p:cNvPicPr>
            <a:picLocks noChangeAspect="1"/>
          </p:cNvPicPr>
          <p:nvPr/>
        </p:nvPicPr>
        <p:blipFill>
          <a:blip r:embed="rId2"/>
          <a:stretch>
            <a:fillRect/>
          </a:stretch>
        </p:blipFill>
        <p:spPr>
          <a:xfrm>
            <a:off x="3169296" y="1966038"/>
            <a:ext cx="4686556" cy="3048875"/>
          </a:xfrm>
          <a:prstGeom prst="rect">
            <a:avLst/>
          </a:prstGeom>
        </p:spPr>
      </p:pic>
      <p:pic>
        <p:nvPicPr>
          <p:cNvPr id="11" name="Grafik 10">
            <a:extLst>
              <a:ext uri="{FF2B5EF4-FFF2-40B4-BE49-F238E27FC236}">
                <a16:creationId xmlns:a16="http://schemas.microsoft.com/office/drawing/2014/main" id="{0683DEAC-710E-4B1F-BD2E-4A002C51EC4E}"/>
              </a:ext>
            </a:extLst>
          </p:cNvPr>
          <p:cNvPicPr>
            <a:picLocks noChangeAspect="1"/>
          </p:cNvPicPr>
          <p:nvPr/>
        </p:nvPicPr>
        <p:blipFill>
          <a:blip r:embed="rId3"/>
          <a:stretch>
            <a:fillRect/>
          </a:stretch>
        </p:blipFill>
        <p:spPr>
          <a:xfrm rot="20501151">
            <a:off x="1083817" y="3659594"/>
            <a:ext cx="1661614" cy="2054359"/>
          </a:xfrm>
          <a:prstGeom prst="rect">
            <a:avLst/>
          </a:prstGeom>
        </p:spPr>
      </p:pic>
      <p:pic>
        <p:nvPicPr>
          <p:cNvPr id="12" name="Grafik 11">
            <a:extLst>
              <a:ext uri="{FF2B5EF4-FFF2-40B4-BE49-F238E27FC236}">
                <a16:creationId xmlns:a16="http://schemas.microsoft.com/office/drawing/2014/main" id="{E55F1E4B-BCD2-4C71-8553-BDA113395AAC}"/>
              </a:ext>
            </a:extLst>
          </p:cNvPr>
          <p:cNvPicPr>
            <a:picLocks noChangeAspect="1"/>
          </p:cNvPicPr>
          <p:nvPr/>
        </p:nvPicPr>
        <p:blipFill>
          <a:blip r:embed="rId4"/>
          <a:stretch>
            <a:fillRect/>
          </a:stretch>
        </p:blipFill>
        <p:spPr>
          <a:xfrm rot="20890872">
            <a:off x="669939" y="2261398"/>
            <a:ext cx="1981372" cy="908383"/>
          </a:xfrm>
          <a:prstGeom prst="rect">
            <a:avLst/>
          </a:prstGeom>
        </p:spPr>
      </p:pic>
    </p:spTree>
    <p:extLst>
      <p:ext uri="{BB962C8B-B14F-4D97-AF65-F5344CB8AC3E}">
        <p14:creationId xmlns:p14="http://schemas.microsoft.com/office/powerpoint/2010/main" val="3763087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tertitel 2">
            <a:extLst>
              <a:ext uri="{FF2B5EF4-FFF2-40B4-BE49-F238E27FC236}">
                <a16:creationId xmlns:a16="http://schemas.microsoft.com/office/drawing/2014/main" id="{A58772DD-F518-49B4-B5C4-90F63E2DBCCC}"/>
              </a:ext>
            </a:extLst>
          </p:cNvPr>
          <p:cNvSpPr>
            <a:spLocks noGrp="1"/>
          </p:cNvSpPr>
          <p:nvPr>
            <p:ph type="subTitle" idx="1"/>
          </p:nvPr>
        </p:nvSpPr>
        <p:spPr>
          <a:xfrm>
            <a:off x="838200" y="1985747"/>
            <a:ext cx="10579444" cy="3099386"/>
          </a:xfrm>
        </p:spPr>
        <p:txBody>
          <a:bodyPr>
            <a:normAutofit/>
          </a:bodyPr>
          <a:lstStyle/>
          <a:p>
            <a:pPr algn="l"/>
            <a:r>
              <a:rPr lang="de-DE" dirty="0"/>
              <a:t>Der Aufbaukurs Informatik startet an der </a:t>
            </a:r>
            <a:r>
              <a:rPr lang="de-DE" dirty="0" err="1"/>
              <a:t>RSOin</a:t>
            </a:r>
            <a:r>
              <a:rPr lang="de-DE" dirty="0"/>
              <a:t> Klasse 7 mit einer Stunde in der Woche für alle Schülerinnen und Schüler der RSO. </a:t>
            </a:r>
          </a:p>
          <a:p>
            <a:pPr algn="l"/>
            <a:r>
              <a:rPr lang="de-DE" dirty="0"/>
              <a:t>In Klasse 7 ist Informatik ein reguläres Nebenfach. </a:t>
            </a:r>
          </a:p>
          <a:p>
            <a:pPr algn="l"/>
            <a:r>
              <a:rPr lang="de-DE" dirty="0"/>
              <a:t>Ab Klasse 8 können die </a:t>
            </a:r>
            <a:r>
              <a:rPr lang="de-DE" dirty="0" err="1"/>
              <a:t>RealschülerInnen</a:t>
            </a:r>
            <a:r>
              <a:rPr lang="de-DE" dirty="0"/>
              <a:t> freiwillig das Wahlfach Informatik dazu wählen.</a:t>
            </a:r>
          </a:p>
          <a:p>
            <a:pPr algn="l"/>
            <a:r>
              <a:rPr lang="de-DE" dirty="0"/>
              <a:t>Der Unterricht findet vorzugsweise im Computerraum statt. Die Klassen werden geteilt. Alle Schülerinnen und Schüler lernen an einem eigenen  PC- Arbeitsplatz.</a:t>
            </a:r>
          </a:p>
          <a:p>
            <a:pPr algn="l"/>
            <a:endParaRPr lang="de-DE" dirty="0"/>
          </a:p>
        </p:txBody>
      </p:sp>
      <p:sp>
        <p:nvSpPr>
          <p:cNvPr id="5" name="Titel 2">
            <a:extLst>
              <a:ext uri="{FF2B5EF4-FFF2-40B4-BE49-F238E27FC236}">
                <a16:creationId xmlns:a16="http://schemas.microsoft.com/office/drawing/2014/main" id="{F072864D-49E6-4902-8BD5-05960F671532}"/>
              </a:ext>
            </a:extLst>
          </p:cNvPr>
          <p:cNvSpPr>
            <a:spLocks noGrp="1"/>
          </p:cNvSpPr>
          <p:nvPr>
            <p:ph type="title"/>
          </p:nvPr>
        </p:nvSpPr>
        <p:spPr>
          <a:xfrm>
            <a:off x="838200" y="888023"/>
            <a:ext cx="10515600" cy="802665"/>
          </a:xfrm>
        </p:spPr>
        <p:txBody>
          <a:bodyPr/>
          <a:lstStyle/>
          <a:p>
            <a:r>
              <a:rPr lang="de-DE" b="1" dirty="0"/>
              <a:t>Informatik an der RSO</a:t>
            </a:r>
          </a:p>
        </p:txBody>
      </p:sp>
    </p:spTree>
    <p:extLst>
      <p:ext uri="{BB962C8B-B14F-4D97-AF65-F5344CB8AC3E}">
        <p14:creationId xmlns:p14="http://schemas.microsoft.com/office/powerpoint/2010/main" val="2710957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indent="0">
              <a:buNone/>
            </a:pPr>
            <a:r>
              <a:rPr lang="de-DE" dirty="0"/>
              <a:t>„Ziel des Informatikunterrichts ist es, den Schülerinnen und Schülern ein Verständnis für Hintergründe, Mechanismen und Funktionsweisen von informatischen Systemen entwickeln. </a:t>
            </a:r>
          </a:p>
          <a:p>
            <a:pPr marL="0" indent="0">
              <a:buNone/>
            </a:pPr>
            <a:r>
              <a:rPr lang="de-DE" dirty="0"/>
              <a:t>Dabei ist es von großer Bedeutung, nicht nur zu wissen, wie Anwendungen (Apps) genutzt werden, sondern auch ihre Funktionsweisen und Auswirkungen zu verstehen.“</a:t>
            </a:r>
          </a:p>
        </p:txBody>
      </p:sp>
      <p:sp>
        <p:nvSpPr>
          <p:cNvPr id="3" name="Titel 2"/>
          <p:cNvSpPr>
            <a:spLocks noGrp="1"/>
          </p:cNvSpPr>
          <p:nvPr>
            <p:ph type="title"/>
          </p:nvPr>
        </p:nvSpPr>
        <p:spPr/>
        <p:txBody>
          <a:bodyPr/>
          <a:lstStyle/>
          <a:p>
            <a:r>
              <a:rPr lang="de-DE" dirty="0"/>
              <a:t>Ziele des Informatikunterrichts</a:t>
            </a:r>
          </a:p>
        </p:txBody>
      </p:sp>
    </p:spTree>
    <p:extLst>
      <p:ext uri="{BB962C8B-B14F-4D97-AF65-F5344CB8AC3E}">
        <p14:creationId xmlns:p14="http://schemas.microsoft.com/office/powerpoint/2010/main" val="3022911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DB77FF8B-FC17-4734-8EE5-D292779DA57A}"/>
              </a:ext>
            </a:extLst>
          </p:cNvPr>
          <p:cNvSpPr>
            <a:spLocks noGrp="1"/>
          </p:cNvSpPr>
          <p:nvPr>
            <p:ph idx="1"/>
          </p:nvPr>
        </p:nvSpPr>
        <p:spPr/>
        <p:txBody>
          <a:bodyPr>
            <a:normAutofit fontScale="92500" lnSpcReduction="10000"/>
          </a:bodyPr>
          <a:lstStyle/>
          <a:p>
            <a:r>
              <a:rPr lang="de-DE" dirty="0"/>
              <a:t>Das Wahlfach Informatik ist ein Nebenfach und zählt positiv zur Versetzung</a:t>
            </a:r>
          </a:p>
          <a:p>
            <a:r>
              <a:rPr lang="de-DE" dirty="0"/>
              <a:t>Eine Abwahl ist nur in begründeten Einzelfällen nach Klasse 8 zulässig</a:t>
            </a:r>
          </a:p>
          <a:p>
            <a:r>
              <a:rPr lang="de-DE" dirty="0"/>
              <a:t>Es wird mit einer Stunde zusätzlich im Stundenplan verankert.</a:t>
            </a:r>
          </a:p>
          <a:p>
            <a:r>
              <a:rPr lang="de-DE" dirty="0"/>
              <a:t>Es kann nur angeboten werden, wenn mind. 12 Schülerinnen und Schüler der RSO sich dafür entscheiden</a:t>
            </a:r>
          </a:p>
          <a:p>
            <a:r>
              <a:rPr lang="de-DE" dirty="0"/>
              <a:t>Die Kinder werden von der IT-Lehrkraft im Unterricht noch informiert</a:t>
            </a:r>
          </a:p>
          <a:p>
            <a:r>
              <a:rPr lang="de-DE" dirty="0"/>
              <a:t>An die Eltern der Klasse 7 wird noch ein Elternbrief dazu ausgeteilt</a:t>
            </a:r>
          </a:p>
        </p:txBody>
      </p:sp>
      <p:sp>
        <p:nvSpPr>
          <p:cNvPr id="3" name="Titel 2">
            <a:extLst>
              <a:ext uri="{FF2B5EF4-FFF2-40B4-BE49-F238E27FC236}">
                <a16:creationId xmlns:a16="http://schemas.microsoft.com/office/drawing/2014/main" id="{63752AEF-73EA-49E4-A395-0938DF01EC67}"/>
              </a:ext>
            </a:extLst>
          </p:cNvPr>
          <p:cNvSpPr>
            <a:spLocks noGrp="1"/>
          </p:cNvSpPr>
          <p:nvPr>
            <p:ph type="title"/>
          </p:nvPr>
        </p:nvSpPr>
        <p:spPr/>
        <p:txBody>
          <a:bodyPr/>
          <a:lstStyle/>
          <a:p>
            <a:r>
              <a:rPr lang="de-DE" dirty="0"/>
              <a:t>Rahmenbedingungen</a:t>
            </a:r>
          </a:p>
        </p:txBody>
      </p:sp>
    </p:spTree>
    <p:extLst>
      <p:ext uri="{BB962C8B-B14F-4D97-AF65-F5344CB8AC3E}">
        <p14:creationId xmlns:p14="http://schemas.microsoft.com/office/powerpoint/2010/main" val="3931099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4D163E29-557B-4463-B301-1C478AA87D9F}"/>
              </a:ext>
            </a:extLst>
          </p:cNvPr>
          <p:cNvSpPr>
            <a:spLocks noGrp="1"/>
          </p:cNvSpPr>
          <p:nvPr>
            <p:ph idx="1"/>
          </p:nvPr>
        </p:nvSpPr>
        <p:spPr/>
        <p:txBody>
          <a:bodyPr/>
          <a:lstStyle/>
          <a:p>
            <a:pPr marL="0" indent="0">
              <a:buNone/>
            </a:pPr>
            <a:r>
              <a:rPr lang="de-DE" dirty="0"/>
              <a:t>Die Inhalte werden unterteilt in vier große Themen</a:t>
            </a:r>
          </a:p>
          <a:p>
            <a:r>
              <a:rPr lang="de-DE" dirty="0"/>
              <a:t>Daten und Codierung</a:t>
            </a:r>
          </a:p>
          <a:p>
            <a:r>
              <a:rPr lang="de-DE" dirty="0"/>
              <a:t>Algorithmen (das Programmieren)</a:t>
            </a:r>
          </a:p>
          <a:p>
            <a:r>
              <a:rPr lang="de-DE" dirty="0"/>
              <a:t>Rechner und Netzwerke</a:t>
            </a:r>
          </a:p>
          <a:p>
            <a:r>
              <a:rPr lang="de-DE" dirty="0"/>
              <a:t>Informationsgesellschaft und Datensicherheit</a:t>
            </a:r>
          </a:p>
          <a:p>
            <a:endParaRPr lang="de-DE" dirty="0"/>
          </a:p>
        </p:txBody>
      </p:sp>
      <p:sp>
        <p:nvSpPr>
          <p:cNvPr id="3" name="Titel 2">
            <a:extLst>
              <a:ext uri="{FF2B5EF4-FFF2-40B4-BE49-F238E27FC236}">
                <a16:creationId xmlns:a16="http://schemas.microsoft.com/office/drawing/2014/main" id="{4981A4AC-A059-420A-8F8C-152106DDC629}"/>
              </a:ext>
            </a:extLst>
          </p:cNvPr>
          <p:cNvSpPr>
            <a:spLocks noGrp="1"/>
          </p:cNvSpPr>
          <p:nvPr>
            <p:ph type="title"/>
          </p:nvPr>
        </p:nvSpPr>
        <p:spPr/>
        <p:txBody>
          <a:bodyPr/>
          <a:lstStyle/>
          <a:p>
            <a:r>
              <a:rPr lang="de-DE" dirty="0"/>
              <a:t>Inhalte des Wahlfaches-Informatik</a:t>
            </a:r>
          </a:p>
        </p:txBody>
      </p:sp>
    </p:spTree>
    <p:extLst>
      <p:ext uri="{BB962C8B-B14F-4D97-AF65-F5344CB8AC3E}">
        <p14:creationId xmlns:p14="http://schemas.microsoft.com/office/powerpoint/2010/main" val="555057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38199" y="1776047"/>
            <a:ext cx="10604157" cy="3103684"/>
          </a:xfrm>
        </p:spPr>
        <p:txBody>
          <a:bodyPr>
            <a:normAutofit fontScale="92500" lnSpcReduction="10000"/>
          </a:bodyPr>
          <a:lstStyle/>
          <a:p>
            <a:pPr marL="0" indent="0">
              <a:buNone/>
            </a:pPr>
            <a:r>
              <a:rPr lang="de-DE" dirty="0"/>
              <a:t>In der Einheit beschäftigen sich die Schülerinnen und Schüler mit </a:t>
            </a:r>
            <a:r>
              <a:rPr lang="de-DE" sz="2600" dirty="0"/>
              <a:t>verschiedenen Arten der Codierung ausgehend von alltäglichen Codierungen aus ihrem Lebensumfeld (z.B. Barcodes, QR Codes, Morsecode und Blindenschrift). Sie decodieren selbst, suchen gezielt nach Informationen im Internet, präsentieren ihre Ergebnisse und codieren eine Nachricht für die anderen Schülerinnen und Schüler.</a:t>
            </a:r>
          </a:p>
          <a:p>
            <a:pPr marL="0" indent="0">
              <a:buNone/>
            </a:pPr>
            <a:r>
              <a:rPr lang="de-DE" sz="2600" dirty="0"/>
              <a:t>Sie lernen einfache Codierungen durch 0-1-Folgen (z.B. Binärsystem, ASCII-Code) kennen und erfahren dabei an Beispielen, dass Informationen von Maschinen nur dann gespeichert, automatisch verarbeitet oder übertragen werden können, wenn sie in Form von digitalen Daten vorliegen.</a:t>
            </a:r>
          </a:p>
          <a:p>
            <a:pPr marL="0" indent="0">
              <a:buNone/>
            </a:pPr>
            <a:endParaRPr lang="de-DE" dirty="0"/>
          </a:p>
        </p:txBody>
      </p:sp>
      <p:sp>
        <p:nvSpPr>
          <p:cNvPr id="3" name="Titel 2"/>
          <p:cNvSpPr>
            <a:spLocks noGrp="1"/>
          </p:cNvSpPr>
          <p:nvPr>
            <p:ph type="title"/>
          </p:nvPr>
        </p:nvSpPr>
        <p:spPr>
          <a:xfrm>
            <a:off x="1200665" y="973382"/>
            <a:ext cx="10515600" cy="802665"/>
          </a:xfrm>
        </p:spPr>
        <p:txBody>
          <a:bodyPr>
            <a:normAutofit fontScale="90000"/>
          </a:bodyPr>
          <a:lstStyle/>
          <a:p>
            <a:br>
              <a:rPr lang="de-DE" b="1" dirty="0"/>
            </a:br>
            <a:r>
              <a:rPr lang="de-DE" b="1" dirty="0"/>
              <a:t>Daten und Codierung</a:t>
            </a:r>
            <a:r>
              <a:rPr lang="de-DE" dirty="0"/>
              <a:t>  </a:t>
            </a:r>
            <a:br>
              <a:rPr lang="de-DE" dirty="0"/>
            </a:br>
            <a:endParaRPr lang="de-DE" dirty="0"/>
          </a:p>
        </p:txBody>
      </p:sp>
      <p:sp>
        <p:nvSpPr>
          <p:cNvPr id="4" name="Textfeld 3"/>
          <p:cNvSpPr txBox="1"/>
          <p:nvPr/>
        </p:nvSpPr>
        <p:spPr>
          <a:xfrm>
            <a:off x="107091" y="6453158"/>
            <a:ext cx="3146855" cy="246221"/>
          </a:xfrm>
          <a:prstGeom prst="rect">
            <a:avLst/>
          </a:prstGeom>
          <a:noFill/>
        </p:spPr>
        <p:txBody>
          <a:bodyPr wrap="square" rtlCol="0">
            <a:spAutoFit/>
          </a:bodyPr>
          <a:lstStyle/>
          <a:p>
            <a:r>
              <a:rPr lang="de-DE" sz="1000" dirty="0"/>
              <a:t>vgl. Bildungsplan BW 2016 – Aufbaukurs Informatik</a:t>
            </a:r>
          </a:p>
        </p:txBody>
      </p:sp>
    </p:spTree>
    <p:extLst>
      <p:ext uri="{BB962C8B-B14F-4D97-AF65-F5344CB8AC3E}">
        <p14:creationId xmlns:p14="http://schemas.microsoft.com/office/powerpoint/2010/main" val="997715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780536" y="1726958"/>
            <a:ext cx="10515600" cy="3103684"/>
          </a:xfrm>
        </p:spPr>
        <p:txBody>
          <a:bodyPr/>
          <a:lstStyle/>
          <a:p>
            <a:pPr marL="0" indent="0">
              <a:buNone/>
            </a:pPr>
            <a:r>
              <a:rPr lang="de-DE" sz="2400" dirty="0"/>
              <a:t>Schülerinnen und Schüler lernen den Computer als „Algorithmen ausführende Maschine“ kennen. Bevor ein Computer zum Bearbeiten einer Problemstellung verwendet werden kann, muss er vom Menschen in die Lage versetzt werden, das Problem zu lösen, das bedeutet er muss programmiert werden.</a:t>
            </a:r>
          </a:p>
          <a:p>
            <a:pPr marL="0" indent="0">
              <a:buNone/>
            </a:pPr>
            <a:r>
              <a:rPr lang="de-DE" sz="2400" dirty="0"/>
              <a:t>Programmiert wird an der RSO zuerst mit Scratch, </a:t>
            </a:r>
          </a:p>
          <a:p>
            <a:pPr marL="0" indent="0">
              <a:buNone/>
            </a:pPr>
            <a:r>
              <a:rPr lang="de-DE" sz="2400" dirty="0"/>
              <a:t>bevor in Klasse 9 mit Python textbasiert programmiert wird</a:t>
            </a:r>
          </a:p>
          <a:p>
            <a:pPr marL="0" indent="0">
              <a:buNone/>
            </a:pPr>
            <a:endParaRPr lang="de-DE" dirty="0"/>
          </a:p>
        </p:txBody>
      </p:sp>
      <p:sp>
        <p:nvSpPr>
          <p:cNvPr id="3" name="Titel 2"/>
          <p:cNvSpPr>
            <a:spLocks noGrp="1"/>
          </p:cNvSpPr>
          <p:nvPr>
            <p:ph type="title"/>
          </p:nvPr>
        </p:nvSpPr>
        <p:spPr>
          <a:xfrm>
            <a:off x="1093573" y="973382"/>
            <a:ext cx="10515600" cy="802665"/>
          </a:xfrm>
        </p:spPr>
        <p:txBody>
          <a:bodyPr>
            <a:normAutofit fontScale="90000"/>
          </a:bodyPr>
          <a:lstStyle/>
          <a:p>
            <a:br>
              <a:rPr lang="de-DE" b="1" dirty="0"/>
            </a:br>
            <a:r>
              <a:rPr lang="de-DE" b="1" dirty="0"/>
              <a:t>Algorithmen</a:t>
            </a:r>
            <a:br>
              <a:rPr lang="de-DE" dirty="0"/>
            </a:br>
            <a:endParaRPr lang="de-DE" dirty="0"/>
          </a:p>
        </p:txBody>
      </p:sp>
      <p:pic>
        <p:nvPicPr>
          <p:cNvPr id="7" name="Grafik 6"/>
          <p:cNvPicPr>
            <a:picLocks noChangeAspect="1"/>
          </p:cNvPicPr>
          <p:nvPr/>
        </p:nvPicPr>
        <p:blipFill>
          <a:blip r:embed="rId2"/>
          <a:stretch>
            <a:fillRect/>
          </a:stretch>
        </p:blipFill>
        <p:spPr>
          <a:xfrm>
            <a:off x="8166669" y="3588629"/>
            <a:ext cx="1984277" cy="910082"/>
          </a:xfrm>
          <a:prstGeom prst="rect">
            <a:avLst/>
          </a:prstGeom>
        </p:spPr>
      </p:pic>
      <p:pic>
        <p:nvPicPr>
          <p:cNvPr id="8" name="Grafik 7"/>
          <p:cNvPicPr>
            <a:picLocks noChangeAspect="1"/>
          </p:cNvPicPr>
          <p:nvPr/>
        </p:nvPicPr>
        <p:blipFill>
          <a:blip r:embed="rId3"/>
          <a:stretch>
            <a:fillRect/>
          </a:stretch>
        </p:blipFill>
        <p:spPr>
          <a:xfrm>
            <a:off x="10295695" y="3327889"/>
            <a:ext cx="1202854" cy="1533915"/>
          </a:xfrm>
          <a:prstGeom prst="rect">
            <a:avLst/>
          </a:prstGeom>
        </p:spPr>
      </p:pic>
      <p:sp>
        <p:nvSpPr>
          <p:cNvPr id="9" name="Textfeld 8"/>
          <p:cNvSpPr txBox="1"/>
          <p:nvPr/>
        </p:nvSpPr>
        <p:spPr>
          <a:xfrm>
            <a:off x="131805" y="6444920"/>
            <a:ext cx="3146855" cy="246221"/>
          </a:xfrm>
          <a:prstGeom prst="rect">
            <a:avLst/>
          </a:prstGeom>
          <a:noFill/>
        </p:spPr>
        <p:txBody>
          <a:bodyPr wrap="square" rtlCol="0">
            <a:spAutoFit/>
          </a:bodyPr>
          <a:lstStyle/>
          <a:p>
            <a:r>
              <a:rPr lang="de-DE" sz="1000" dirty="0"/>
              <a:t>vgl. Bildungsplan BW 2016 – Aufbaukurs Informatik</a:t>
            </a:r>
          </a:p>
        </p:txBody>
      </p:sp>
      <p:sp>
        <p:nvSpPr>
          <p:cNvPr id="4" name="Rechteck 3"/>
          <p:cNvSpPr/>
          <p:nvPr/>
        </p:nvSpPr>
        <p:spPr>
          <a:xfrm>
            <a:off x="6744992" y="4738693"/>
            <a:ext cx="6096000" cy="246221"/>
          </a:xfrm>
          <a:prstGeom prst="rect">
            <a:avLst/>
          </a:prstGeom>
        </p:spPr>
        <p:txBody>
          <a:bodyPr>
            <a:spAutoFit/>
          </a:bodyPr>
          <a:lstStyle/>
          <a:p>
            <a:r>
              <a:rPr lang="de-DE" sz="1000" dirty="0"/>
              <a:t>Screenshots wurden aus dem Programm </a:t>
            </a:r>
            <a:r>
              <a:rPr lang="de-DE" sz="1000" dirty="0" err="1"/>
              <a:t>Scratch</a:t>
            </a:r>
            <a:r>
              <a:rPr lang="de-DE" sz="1000" dirty="0"/>
              <a:t> gemacht. Die Rechte liegen bei den Entwicklern.</a:t>
            </a:r>
          </a:p>
        </p:txBody>
      </p:sp>
      <p:pic>
        <p:nvPicPr>
          <p:cNvPr id="5" name="Grafik 4">
            <a:extLst>
              <a:ext uri="{FF2B5EF4-FFF2-40B4-BE49-F238E27FC236}">
                <a16:creationId xmlns:a16="http://schemas.microsoft.com/office/drawing/2014/main" id="{41128B54-32E4-487E-8FEB-183ABA95422F}"/>
              </a:ext>
            </a:extLst>
          </p:cNvPr>
          <p:cNvPicPr>
            <a:picLocks noChangeAspect="1"/>
          </p:cNvPicPr>
          <p:nvPr/>
        </p:nvPicPr>
        <p:blipFill>
          <a:blip r:embed="rId4"/>
          <a:stretch>
            <a:fillRect/>
          </a:stretch>
        </p:blipFill>
        <p:spPr>
          <a:xfrm>
            <a:off x="1794003" y="4033422"/>
            <a:ext cx="1984277" cy="2201139"/>
          </a:xfrm>
          <a:prstGeom prst="rect">
            <a:avLst/>
          </a:prstGeom>
        </p:spPr>
      </p:pic>
    </p:spTree>
    <p:extLst>
      <p:ext uri="{BB962C8B-B14F-4D97-AF65-F5344CB8AC3E}">
        <p14:creationId xmlns:p14="http://schemas.microsoft.com/office/powerpoint/2010/main" val="466022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idx="1"/>
          </p:nvPr>
        </p:nvSpPr>
        <p:spPr>
          <a:xfrm>
            <a:off x="1093573" y="1773628"/>
            <a:ext cx="10515600" cy="2250669"/>
          </a:xfrm>
        </p:spPr>
        <p:txBody>
          <a:bodyPr>
            <a:normAutofit/>
          </a:bodyPr>
          <a:lstStyle/>
          <a:p>
            <a:pPr marL="0" indent="0">
              <a:buNone/>
            </a:pPr>
            <a:r>
              <a:rPr lang="de-DE" sz="2400" dirty="0"/>
              <a:t>Die Schülerinnen und Schüler sollen ein grundlegendes Verständnis von der Struktur des Internets bekommen, um damit beurteilen zu können, welche Chancen und Risiken sich daraus ergeben. Dabei werden zum einen die verschiedenen Möglichkeiten der Datenspeicherung (lokal, im eigenen Netz und in der Cloud) als auch ein internetbasierter Dienst (hier WhatsApp als ein von vielen Schülerinnen und Schüler eingesetzter Messengerdienst) behandelt.</a:t>
            </a:r>
          </a:p>
        </p:txBody>
      </p:sp>
      <p:sp>
        <p:nvSpPr>
          <p:cNvPr id="7" name="Titel 2"/>
          <p:cNvSpPr>
            <a:spLocks noGrp="1"/>
          </p:cNvSpPr>
          <p:nvPr>
            <p:ph type="title"/>
          </p:nvPr>
        </p:nvSpPr>
        <p:spPr>
          <a:xfrm>
            <a:off x="1093573" y="973382"/>
            <a:ext cx="10515600" cy="802665"/>
          </a:xfrm>
        </p:spPr>
        <p:txBody>
          <a:bodyPr>
            <a:normAutofit fontScale="90000"/>
          </a:bodyPr>
          <a:lstStyle/>
          <a:p>
            <a:br>
              <a:rPr lang="de-DE" b="1" dirty="0"/>
            </a:br>
            <a:r>
              <a:rPr lang="de-DE" b="1" dirty="0"/>
              <a:t>Rechner und Netze</a:t>
            </a:r>
            <a:br>
              <a:rPr lang="de-DE" dirty="0"/>
            </a:br>
            <a:endParaRPr lang="de-DE" dirty="0"/>
          </a:p>
        </p:txBody>
      </p:sp>
      <p:sp>
        <p:nvSpPr>
          <p:cNvPr id="8" name="Textfeld 7"/>
          <p:cNvSpPr txBox="1"/>
          <p:nvPr/>
        </p:nvSpPr>
        <p:spPr>
          <a:xfrm>
            <a:off x="131805" y="6444920"/>
            <a:ext cx="3146855" cy="246221"/>
          </a:xfrm>
          <a:prstGeom prst="rect">
            <a:avLst/>
          </a:prstGeom>
          <a:noFill/>
        </p:spPr>
        <p:txBody>
          <a:bodyPr wrap="square" rtlCol="0">
            <a:spAutoFit/>
          </a:bodyPr>
          <a:lstStyle/>
          <a:p>
            <a:r>
              <a:rPr lang="de-DE" sz="1000" dirty="0"/>
              <a:t>vgl. Bildungsplan BW 2016 – Aufbaukurs Informatik</a:t>
            </a:r>
          </a:p>
        </p:txBody>
      </p:sp>
    </p:spTree>
    <p:extLst>
      <p:ext uri="{BB962C8B-B14F-4D97-AF65-F5344CB8AC3E}">
        <p14:creationId xmlns:p14="http://schemas.microsoft.com/office/powerpoint/2010/main" val="3914971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38200" y="2374084"/>
            <a:ext cx="10515600" cy="3103684"/>
          </a:xfrm>
        </p:spPr>
        <p:txBody>
          <a:bodyPr>
            <a:normAutofit/>
          </a:bodyPr>
          <a:lstStyle/>
          <a:p>
            <a:pPr marL="0" indent="0">
              <a:buNone/>
            </a:pPr>
            <a:r>
              <a:rPr lang="de-DE" sz="2400" dirty="0"/>
              <a:t>Schülerinnen und Schüler entwickeln ein Bewusstsein für die Notwendigkeit, Daten gegen unbefugte Nutzung zu schützen. Sie erfahren an konkreten Beispielen, dass in der Informationsgesellschaft neue Anforderungen an Verfügbarkeit, Vertraulichkeit und Integrität von Daten entstehen und jeder einzelne die Verantwortung für seine Daten übernehmen muss.</a:t>
            </a:r>
          </a:p>
        </p:txBody>
      </p:sp>
      <p:sp>
        <p:nvSpPr>
          <p:cNvPr id="3" name="Titel 2"/>
          <p:cNvSpPr>
            <a:spLocks noGrp="1"/>
          </p:cNvSpPr>
          <p:nvPr>
            <p:ph type="title"/>
          </p:nvPr>
        </p:nvSpPr>
        <p:spPr>
          <a:xfrm>
            <a:off x="838200" y="1456434"/>
            <a:ext cx="10515600" cy="802665"/>
          </a:xfrm>
        </p:spPr>
        <p:txBody>
          <a:bodyPr>
            <a:normAutofit/>
          </a:bodyPr>
          <a:lstStyle/>
          <a:p>
            <a:r>
              <a:rPr lang="de-DE" sz="4000" b="1" dirty="0"/>
              <a:t>Informationsgesellschaft und Datensicherheit</a:t>
            </a:r>
          </a:p>
        </p:txBody>
      </p:sp>
      <p:sp>
        <p:nvSpPr>
          <p:cNvPr id="4" name="Textfeld 3"/>
          <p:cNvSpPr txBox="1"/>
          <p:nvPr/>
        </p:nvSpPr>
        <p:spPr>
          <a:xfrm>
            <a:off x="131805" y="6444920"/>
            <a:ext cx="3146855" cy="246221"/>
          </a:xfrm>
          <a:prstGeom prst="rect">
            <a:avLst/>
          </a:prstGeom>
          <a:noFill/>
        </p:spPr>
        <p:txBody>
          <a:bodyPr wrap="square" rtlCol="0">
            <a:spAutoFit/>
          </a:bodyPr>
          <a:lstStyle/>
          <a:p>
            <a:r>
              <a:rPr lang="de-DE" sz="1000" dirty="0"/>
              <a:t>vgl. Bildungsplan BW 2016 – Aufbaukurs Informatik</a:t>
            </a:r>
          </a:p>
        </p:txBody>
      </p:sp>
    </p:spTree>
    <p:extLst>
      <p:ext uri="{BB962C8B-B14F-4D97-AF65-F5344CB8AC3E}">
        <p14:creationId xmlns:p14="http://schemas.microsoft.com/office/powerpoint/2010/main" val="303421433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647</Words>
  <Application>Microsoft Office PowerPoint</Application>
  <PresentationFormat>Breitbild</PresentationFormat>
  <Paragraphs>40</Paragraphs>
  <Slides>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9</vt:i4>
      </vt:variant>
    </vt:vector>
  </HeadingPairs>
  <TitlesOfParts>
    <vt:vector size="13" baseType="lpstr">
      <vt:lpstr>Arial</vt:lpstr>
      <vt:lpstr>Calibri</vt:lpstr>
      <vt:lpstr>Calibri Light</vt:lpstr>
      <vt:lpstr>Office</vt:lpstr>
      <vt:lpstr>PowerPoint-Präsentation</vt:lpstr>
      <vt:lpstr>Informatik an der RSO</vt:lpstr>
      <vt:lpstr>Ziele des Informatikunterrichts</vt:lpstr>
      <vt:lpstr>Rahmenbedingungen</vt:lpstr>
      <vt:lpstr>Inhalte des Wahlfaches-Informatik</vt:lpstr>
      <vt:lpstr> Daten und Codierung   </vt:lpstr>
      <vt:lpstr> Algorithmen </vt:lpstr>
      <vt:lpstr> Rechner und Netze </vt:lpstr>
      <vt:lpstr>Informationsgesellschaft und Datensicherheit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CW</dc:creator>
  <cp:lastModifiedBy>Marc-Oliver Frei</cp:lastModifiedBy>
  <cp:revision>30</cp:revision>
  <dcterms:created xsi:type="dcterms:W3CDTF">2020-12-17T15:17:02Z</dcterms:created>
  <dcterms:modified xsi:type="dcterms:W3CDTF">2022-01-24T14:10:42Z</dcterms:modified>
</cp:coreProperties>
</file>