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4" r:id="rId3"/>
    <p:sldId id="316" r:id="rId4"/>
    <p:sldId id="319" r:id="rId5"/>
    <p:sldId id="327" r:id="rId6"/>
    <p:sldId id="318" r:id="rId7"/>
    <p:sldId id="320" r:id="rId8"/>
    <p:sldId id="323" r:id="rId9"/>
    <p:sldId id="328" r:id="rId10"/>
    <p:sldId id="324" r:id="rId11"/>
    <p:sldId id="326" r:id="rId12"/>
    <p:sldId id="325" r:id="rId13"/>
    <p:sldId id="329" r:id="rId14"/>
    <p:sldId id="330" r:id="rId15"/>
    <p:sldId id="321" r:id="rId16"/>
    <p:sldId id="302" r:id="rId17"/>
  </p:sldIdLst>
  <p:sldSz cx="9144000" cy="6858000" type="screen4x3"/>
  <p:notesSz cx="6669088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94660"/>
  </p:normalViewPr>
  <p:slideViewPr>
    <p:cSldViewPr>
      <p:cViewPr varScale="1">
        <p:scale>
          <a:sx n="94" d="100"/>
          <a:sy n="94" d="100"/>
        </p:scale>
        <p:origin x="543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D48717FB-E8F5-844D-87CC-54EBF46A5F31}" type="datetime1">
              <a:rPr lang="de-DE"/>
              <a:pPr>
                <a:defRPr/>
              </a:pPr>
              <a:t>23.01.2022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5F89B6DA-0BB1-0E4F-B8C1-35F29F730B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63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9C78740F-96D5-EA42-9F05-B9ECD6126A90}" type="datetime1">
              <a:rPr lang="de-DE"/>
              <a:pPr>
                <a:defRPr/>
              </a:pPr>
              <a:t>23.01.2022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FD533FAB-51BB-864D-AE4B-209A1D745F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425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2400"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sz="2400">
                  <a:latin typeface="Times New Roman" pitchFamily="18" charset="0"/>
                  <a:ea typeface="+mn-ea"/>
                </a:endParaRPr>
              </a:p>
            </p:txBody>
          </p:sp>
        </p:grpSp>
      </p:grpSp>
      <p:sp>
        <p:nvSpPr>
          <p:cNvPr id="880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80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42A0-B6E4-2647-A8A5-E445636F85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75F3-5A9F-A943-9664-D591BC1A79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91DD6-6693-044B-B6E8-AB79F70972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82F01-746F-FD4F-BE3B-04C42F9240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013D-0A54-3248-ACD6-F0280F3BFD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E7FE5-EBE5-2540-8D47-69F911BC93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583F6-C112-F24E-9AF8-57AF19B8D1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B4E75-693D-C84F-A508-36BF776C4B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8E2F8-921D-B74E-8663-22DAD2CAF9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F6E87-6717-2145-8198-6AEAEA42BE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AE60E-A6EF-E947-85BB-A1C05D38A7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F64E3-5642-D042-AF32-EA207D4A51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-107" charset="0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1DED2072-7E14-0845-B6D0-0135B23688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chemeClr val="hlink"/>
                </a:solidFill>
                <a:ea typeface="+mn-ea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chemeClr val="hlink"/>
                </a:solidFill>
                <a:ea typeface="+mn-ea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chemeClr val="accent2"/>
                </a:solidFill>
                <a:ea typeface="+mn-ea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chemeClr val="hlink"/>
                </a:solidFill>
                <a:ea typeface="+mn-ea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chemeClr val="accent2"/>
                </a:solidFill>
                <a:ea typeface="+mn-ea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chemeClr val="accent2"/>
                </a:solidFill>
                <a:ea typeface="+mn-ea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70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pitchFamily="-107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pitchFamily="-107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pitchFamily="-107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pitchFamily="-107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pitchFamily="-107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3200">
          <a:solidFill>
            <a:schemeClr val="tx1"/>
          </a:solidFill>
          <a:latin typeface="+mn-lt"/>
          <a:ea typeface="Arial" pitchFamily="-107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800">
          <a:solidFill>
            <a:schemeClr val="tx1"/>
          </a:solidFill>
          <a:latin typeface="+mn-lt"/>
          <a:ea typeface="Arial" pitchFamily="-107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  <a:ea typeface="Arial" pitchFamily="-107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2000">
          <a:solidFill>
            <a:schemeClr val="tx1"/>
          </a:solidFill>
          <a:latin typeface="+mn-lt"/>
          <a:ea typeface="Arial" pitchFamily="-107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Arial" pitchFamily="-107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0338" y="1773238"/>
            <a:ext cx="7772400" cy="2403475"/>
          </a:xfrm>
        </p:spPr>
        <p:txBody>
          <a:bodyPr/>
          <a:lstStyle/>
          <a:p>
            <a:pPr eaLnBrk="1" hangingPunct="1"/>
            <a:r>
              <a:rPr lang="de-DE" sz="4000">
                <a:ea typeface="Arial" charset="0"/>
              </a:rPr>
              <a:t>Willkommen</a:t>
            </a:r>
            <a:br>
              <a:rPr lang="de-DE" sz="4000">
                <a:ea typeface="Arial" charset="0"/>
              </a:rPr>
            </a:br>
            <a:r>
              <a:rPr lang="de-DE" sz="4000">
                <a:ea typeface="Arial" charset="0"/>
              </a:rPr>
              <a:t>zur</a:t>
            </a:r>
            <a:br>
              <a:rPr lang="de-DE" sz="4000">
                <a:ea typeface="Arial" charset="0"/>
              </a:rPr>
            </a:br>
            <a:r>
              <a:rPr lang="de-DE" sz="4000">
                <a:ea typeface="Arial" charset="0"/>
              </a:rPr>
              <a:t>Informationsveranstaltung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292600"/>
            <a:ext cx="6400800" cy="1752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de-DE" sz="4300" dirty="0">
                <a:ea typeface="Arial" charset="0"/>
              </a:rPr>
              <a:t>über das</a:t>
            </a:r>
            <a:br>
              <a:rPr lang="de-DE" sz="4300" dirty="0">
                <a:ea typeface="Arial" charset="0"/>
              </a:rPr>
            </a:br>
            <a:r>
              <a:rPr lang="de-DE" sz="4300" dirty="0">
                <a:ea typeface="Arial" charset="0"/>
              </a:rPr>
              <a:t>Wahlfach Französisch</a:t>
            </a:r>
            <a:br>
              <a:rPr lang="de-DE" sz="4300" dirty="0">
                <a:ea typeface="Arial" charset="0"/>
              </a:rPr>
            </a:br>
            <a:r>
              <a:rPr lang="de-DE" sz="4300" dirty="0">
                <a:ea typeface="Arial" charset="0"/>
              </a:rPr>
              <a:t>an der Realschule</a:t>
            </a:r>
          </a:p>
        </p:txBody>
      </p:sp>
      <p:pic>
        <p:nvPicPr>
          <p:cNvPr id="16388" name="Picture 4" descr="37-RSO-Logo-2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04813"/>
            <a:ext cx="27447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947473"/>
            <a:ext cx="8507288" cy="273630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Warum muss ich denn jetzt in der 5. Klasse schon überlegen, welches neue Fach ich in der 7. Klasse wählen möchte??</a:t>
            </a:r>
          </a:p>
        </p:txBody>
      </p:sp>
      <p:pic>
        <p:nvPicPr>
          <p:cNvPr id="7" name="Grafik 6" descr="Fragezeichen">
            <a:extLst>
              <a:ext uri="{FF2B5EF4-FFF2-40B4-BE49-F238E27FC236}">
                <a16:creationId xmlns:a16="http://schemas.microsoft.com/office/drawing/2014/main" id="{DEEAEF1E-909B-46DC-8339-68AAC08EA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89533">
            <a:off x="3565522" y="712766"/>
            <a:ext cx="914400" cy="914400"/>
          </a:xfrm>
          <a:prstGeom prst="rect">
            <a:avLst/>
          </a:prstGeom>
        </p:spPr>
      </p:pic>
      <p:pic>
        <p:nvPicPr>
          <p:cNvPr id="9" name="Grafik 8" descr="Verwirrte Person">
            <a:extLst>
              <a:ext uri="{FF2B5EF4-FFF2-40B4-BE49-F238E27FC236}">
                <a16:creationId xmlns:a16="http://schemas.microsoft.com/office/drawing/2014/main" id="{31052901-2575-4639-ADC3-56B5A72FE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3768" y="1247056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947473"/>
            <a:ext cx="8507288" cy="273630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Ganz einfach: </a:t>
            </a:r>
          </a:p>
          <a:p>
            <a:pPr marL="0" indent="0">
              <a:buNone/>
            </a:pPr>
            <a:r>
              <a:rPr lang="de-DE" dirty="0"/>
              <a:t>Französisch beginnt schon in der 6. Klasse!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Bist du dabei?</a:t>
            </a:r>
          </a:p>
        </p:txBody>
      </p:sp>
      <p:pic>
        <p:nvPicPr>
          <p:cNvPr id="9" name="Grafik 8" descr="Verwirrte Person">
            <a:extLst>
              <a:ext uri="{FF2B5EF4-FFF2-40B4-BE49-F238E27FC236}">
                <a16:creationId xmlns:a16="http://schemas.microsoft.com/office/drawing/2014/main" id="{31052901-2575-4639-ADC3-56B5A72FE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3768" y="1247056"/>
            <a:ext cx="1440160" cy="1440160"/>
          </a:xfrm>
          <a:prstGeom prst="rect">
            <a:avLst/>
          </a:prstGeom>
        </p:spPr>
      </p:pic>
      <p:pic>
        <p:nvPicPr>
          <p:cNvPr id="4" name="Grafik 3" descr="Ausrufezeichen">
            <a:extLst>
              <a:ext uri="{FF2B5EF4-FFF2-40B4-BE49-F238E27FC236}">
                <a16:creationId xmlns:a16="http://schemas.microsoft.com/office/drawing/2014/main" id="{8464BEB1-675D-4C93-892C-4A83CAEF5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95471">
            <a:off x="3609387" y="684824"/>
            <a:ext cx="914400" cy="914400"/>
          </a:xfrm>
          <a:prstGeom prst="rect">
            <a:avLst/>
          </a:prstGeom>
        </p:spPr>
      </p:pic>
      <p:pic>
        <p:nvPicPr>
          <p:cNvPr id="8" name="Grafik 3">
            <a:extLst>
              <a:ext uri="{FF2B5EF4-FFF2-40B4-BE49-F238E27FC236}">
                <a16:creationId xmlns:a16="http://schemas.microsoft.com/office/drawing/2014/main" id="{CB502008-8DD7-49AD-A9E0-764CBE90C9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37112"/>
            <a:ext cx="1667872" cy="10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6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Wahlfach in Kl. 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536504"/>
          </a:xfrm>
        </p:spPr>
        <p:txBody>
          <a:bodyPr/>
          <a:lstStyle/>
          <a:p>
            <a:r>
              <a:rPr lang="de-DE" dirty="0"/>
              <a:t>Französisch in Kl. 6 </a:t>
            </a:r>
          </a:p>
          <a:p>
            <a:pPr marL="0" indent="0">
              <a:buNone/>
            </a:pPr>
            <a:r>
              <a:rPr lang="de-DE" dirty="0"/>
              <a:t>   = Voraussetzung für Französisch in Kl. 7</a:t>
            </a:r>
          </a:p>
          <a:p>
            <a:r>
              <a:rPr lang="de-DE" dirty="0"/>
              <a:t>Kl. 6: 2 Wochenstunden</a:t>
            </a:r>
          </a:p>
          <a:p>
            <a:r>
              <a:rPr lang="de-DE" dirty="0"/>
              <a:t>2 KAs, 2 Tests, mündliche Mitarbeit</a:t>
            </a:r>
          </a:p>
        </p:txBody>
      </p:sp>
    </p:spTree>
    <p:extLst>
      <p:ext uri="{BB962C8B-B14F-4D97-AF65-F5344CB8AC3E}">
        <p14:creationId xmlns:p14="http://schemas.microsoft.com/office/powerpoint/2010/main" val="341664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Wahlfach in Kl. 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536504"/>
          </a:xfrm>
        </p:spPr>
        <p:txBody>
          <a:bodyPr/>
          <a:lstStyle/>
          <a:p>
            <a:r>
              <a:rPr lang="de-DE" dirty="0"/>
              <a:t>Französisch in Kl. 6 </a:t>
            </a:r>
          </a:p>
          <a:p>
            <a:pPr marL="0" indent="0">
              <a:buNone/>
            </a:pPr>
            <a:r>
              <a:rPr lang="de-DE" dirty="0"/>
              <a:t>   = Voraussetzung für Französisch in Kl. 7</a:t>
            </a:r>
          </a:p>
          <a:p>
            <a:r>
              <a:rPr lang="de-DE" dirty="0"/>
              <a:t>Kl. 6: 2 Wochenstunden</a:t>
            </a:r>
          </a:p>
          <a:p>
            <a:r>
              <a:rPr lang="de-DE" dirty="0"/>
              <a:t>2 KAs, 2 Tests, mündliche Mitarbeit</a:t>
            </a:r>
          </a:p>
          <a:p>
            <a:r>
              <a:rPr lang="de-DE" dirty="0"/>
              <a:t>Es ist wie ein Schnupperjahr:</a:t>
            </a:r>
          </a:p>
          <a:p>
            <a:pPr marL="0" indent="0">
              <a:buNone/>
            </a:pPr>
            <a:r>
              <a:rPr lang="de-DE" dirty="0"/>
              <a:t>   „Mache ich in Klasse 7 weiter oder nicht?“</a:t>
            </a:r>
          </a:p>
        </p:txBody>
      </p:sp>
    </p:spTree>
    <p:extLst>
      <p:ext uri="{BB962C8B-B14F-4D97-AF65-F5344CB8AC3E}">
        <p14:creationId xmlns:p14="http://schemas.microsoft.com/office/powerpoint/2010/main" val="2183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Wahlfach in Kl. 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536504"/>
          </a:xfrm>
        </p:spPr>
        <p:txBody>
          <a:bodyPr/>
          <a:lstStyle/>
          <a:p>
            <a:r>
              <a:rPr lang="de-DE" dirty="0"/>
              <a:t>Französisch in Kl. 6 </a:t>
            </a:r>
          </a:p>
          <a:p>
            <a:pPr marL="0" indent="0">
              <a:buNone/>
            </a:pPr>
            <a:r>
              <a:rPr lang="de-DE" dirty="0"/>
              <a:t>   = Voraussetzung für Französisch in Kl. 7</a:t>
            </a:r>
          </a:p>
          <a:p>
            <a:r>
              <a:rPr lang="de-DE" dirty="0"/>
              <a:t>Kl. 6: 2 Wochenstunden</a:t>
            </a:r>
          </a:p>
          <a:p>
            <a:r>
              <a:rPr lang="de-DE" dirty="0"/>
              <a:t>2 KAs, 2 Tests, mündliche Mitarbeit</a:t>
            </a:r>
          </a:p>
          <a:p>
            <a:r>
              <a:rPr lang="de-DE" dirty="0"/>
              <a:t>Es ist wie ein Schnupperjahr:</a:t>
            </a:r>
          </a:p>
          <a:p>
            <a:pPr marL="0" indent="0">
              <a:buNone/>
            </a:pPr>
            <a:r>
              <a:rPr lang="de-DE" dirty="0"/>
              <a:t>   „Mache ich in Klasse 7 weiter oder nicht?“</a:t>
            </a:r>
          </a:p>
          <a:p>
            <a:r>
              <a:rPr lang="de-DE" dirty="0"/>
              <a:t>bei Gefährdung nicht versetzungsrelevant</a:t>
            </a:r>
          </a:p>
          <a:p>
            <a:r>
              <a:rPr lang="de-DE" dirty="0">
                <a:solidFill>
                  <a:srgbClr val="FF0000"/>
                </a:solidFill>
              </a:rPr>
              <a:t>Aussteigen </a:t>
            </a:r>
            <a:r>
              <a:rPr lang="de-DE" b="1" dirty="0">
                <a:solidFill>
                  <a:srgbClr val="FF0000"/>
                </a:solidFill>
              </a:rPr>
              <a:t>während</a:t>
            </a:r>
            <a:r>
              <a:rPr lang="de-DE" dirty="0">
                <a:solidFill>
                  <a:srgbClr val="FF0000"/>
                </a:solidFill>
              </a:rPr>
              <a:t> Kl. 6 </a:t>
            </a:r>
            <a:r>
              <a:rPr lang="de-DE" b="1" dirty="0">
                <a:solidFill>
                  <a:srgbClr val="FF0000"/>
                </a:solidFill>
              </a:rPr>
              <a:t>nicht möglich</a:t>
            </a:r>
          </a:p>
        </p:txBody>
      </p:sp>
    </p:spTree>
    <p:extLst>
      <p:ext uri="{BB962C8B-B14F-4D97-AF65-F5344CB8AC3E}">
        <p14:creationId xmlns:p14="http://schemas.microsoft.com/office/powerpoint/2010/main" val="346382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Entscheidungshilfen</a:t>
            </a: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6019799" y="2133600"/>
            <a:ext cx="2722563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dirty="0">
                <a:solidFill>
                  <a:srgbClr val="000000"/>
                </a:solidFill>
                <a:latin typeface="+mn-lt"/>
              </a:rPr>
              <a:t>Vokabellernen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dirty="0">
                <a:solidFill>
                  <a:srgbClr val="000000"/>
                </a:solidFill>
                <a:latin typeface="+mn-lt"/>
              </a:rPr>
              <a:t>kein Problem?</a:t>
            </a:r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6265862" y="3652838"/>
            <a:ext cx="2476499" cy="1638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Note 3 und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besser in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D und E?</a:t>
            </a:r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495300" y="5030788"/>
            <a:ext cx="27432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Eltern müssen nicht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französisch sprechen!</a:t>
            </a:r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2684462" y="1792288"/>
            <a:ext cx="2763837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Lust auf eine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weitere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Fremdsprache?</a:t>
            </a:r>
          </a:p>
        </p:txBody>
      </p:sp>
      <p:pic>
        <p:nvPicPr>
          <p:cNvPr id="14345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45" y="3230808"/>
            <a:ext cx="3206031" cy="20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23528" y="2971800"/>
            <a:ext cx="2648272" cy="1563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Interesse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an Land und Leuten?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066380" y="5410200"/>
            <a:ext cx="2743200" cy="1252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Durchhaltevermögen!</a:t>
            </a:r>
          </a:p>
        </p:txBody>
      </p:sp>
    </p:spTree>
    <p:extLst>
      <p:ext uri="{BB962C8B-B14F-4D97-AF65-F5344CB8AC3E}">
        <p14:creationId xmlns:p14="http://schemas.microsoft.com/office/powerpoint/2010/main" val="4201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 autoUpdateAnimBg="0"/>
      <p:bldP spid="48135" grpId="0" animBg="1" autoUpdateAnimBg="0"/>
      <p:bldP spid="48136" grpId="0" animBg="1" autoUpdateAnimBg="0"/>
      <p:bldP spid="48138" grpId="0" animBg="1" autoUpdateAnimBg="0"/>
      <p:bldP spid="10" grpId="0" animBg="1" autoUpdateAnimBg="0"/>
      <p:bldP spid="1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Tx/>
              <a:buNone/>
            </a:pPr>
            <a:endParaRPr lang="de-DE" sz="2800" dirty="0">
              <a:ea typeface="Arial" charset="0"/>
            </a:endParaRPr>
          </a:p>
          <a:p>
            <a:pPr>
              <a:buFontTx/>
              <a:buNone/>
            </a:pPr>
            <a:endParaRPr lang="de-DE" sz="2800" dirty="0">
              <a:ea typeface="Arial" charset="0"/>
            </a:endParaRPr>
          </a:p>
          <a:p>
            <a:pPr algn="ctr">
              <a:buFontTx/>
              <a:buNone/>
            </a:pPr>
            <a:r>
              <a:rPr lang="de-DE" sz="5400" b="1" dirty="0">
                <a:solidFill>
                  <a:srgbClr val="00009A"/>
                </a:solidFill>
                <a:ea typeface="Arial" charset="0"/>
              </a:rPr>
              <a:t>Danke für die Aufmerksamkeit!</a:t>
            </a:r>
          </a:p>
          <a:p>
            <a:pPr algn="ctr">
              <a:buFontTx/>
              <a:buNone/>
            </a:pPr>
            <a:endParaRPr lang="de-DE" sz="5400" b="1" dirty="0">
              <a:solidFill>
                <a:srgbClr val="00009A"/>
              </a:solidFill>
              <a:ea typeface="Arial" charset="0"/>
            </a:endParaRPr>
          </a:p>
          <a:p>
            <a:pPr algn="ctr">
              <a:buFontTx/>
              <a:buNone/>
            </a:pPr>
            <a:r>
              <a:rPr lang="de-DE" sz="5400" b="1" dirty="0">
                <a:solidFill>
                  <a:srgbClr val="00009A"/>
                </a:solidFill>
                <a:ea typeface="Arial" charset="0"/>
              </a:rPr>
              <a:t>Gibt es Fragen?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>
                <a:ea typeface="Arial" charset="0"/>
              </a:rPr>
              <a:t>Französisch</a:t>
            </a:r>
          </a:p>
        </p:txBody>
      </p:sp>
      <p:pic>
        <p:nvPicPr>
          <p:cNvPr id="19459" name="Picture 4" descr="http://t3.gstatic.com/images?q=tbn:ANd9GcRM0c0u3PVpl-SE7HK6hcRjTpzM3RCmUkSUwp-r5X278V0mUg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44675"/>
            <a:ext cx="601503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671513" y="509588"/>
            <a:ext cx="7772400" cy="1446212"/>
          </a:xfrm>
        </p:spPr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Französisch –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wozu denn das?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altLang="de-DE" dirty="0">
                <a:latin typeface="Comic Sans MS" panose="030F0702030302020204" pitchFamily="66" charset="0"/>
              </a:rPr>
              <a:t>       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Amtssprache in 52 Ländern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13038"/>
            <a:ext cx="64008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7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850" y="369888"/>
            <a:ext cx="7772400" cy="4114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Frankreich – immer eine Reise wert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66788"/>
            <a:ext cx="425608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966788"/>
            <a:ext cx="3060700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802063"/>
            <a:ext cx="4287838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3770313"/>
            <a:ext cx="4456112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42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850" y="369888"/>
            <a:ext cx="7772400" cy="4114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Frankreich – immer eine Reise wert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66788"/>
            <a:ext cx="425608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966788"/>
            <a:ext cx="3060700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802063"/>
            <a:ext cx="4287838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3770313"/>
            <a:ext cx="4456112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966788"/>
            <a:ext cx="9137650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76250"/>
            <a:ext cx="7772400" cy="15208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Erleben einer faszinierenden Kultur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32" y="3700588"/>
            <a:ext cx="3995936" cy="266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-9450" r="-452" b="9450"/>
          <a:stretch>
            <a:fillRect/>
          </a:stretch>
        </p:blipFill>
        <p:spPr bwMode="auto">
          <a:xfrm>
            <a:off x="472021" y="1036761"/>
            <a:ext cx="3481908" cy="301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56792"/>
            <a:ext cx="2610051" cy="174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1" y="4437112"/>
            <a:ext cx="3420871" cy="192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46" y="1390651"/>
            <a:ext cx="220503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6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620713"/>
            <a:ext cx="7772400" cy="10795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Voraussetzung zum Erwerb der </a:t>
            </a:r>
          </a:p>
          <a:p>
            <a:pPr marL="0" indent="0" algn="ctr">
              <a:buFontTx/>
              <a:buNone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allgemeinen Hochschulreife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05038"/>
            <a:ext cx="4271962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7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201" y="548681"/>
            <a:ext cx="8229600" cy="576064"/>
          </a:xfrm>
        </p:spPr>
        <p:txBody>
          <a:bodyPr/>
          <a:lstStyle/>
          <a:p>
            <a:r>
              <a:rPr lang="de-DE" sz="3200" b="1" dirty="0"/>
              <a:t>Wahlpflichtfach ab Kl. 7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1201" y="1124745"/>
            <a:ext cx="8507288" cy="5400599"/>
          </a:xfrm>
        </p:spPr>
        <p:txBody>
          <a:bodyPr/>
          <a:lstStyle/>
          <a:p>
            <a:r>
              <a:rPr lang="de-DE" dirty="0"/>
              <a:t>Wahl für Klasse 7: </a:t>
            </a:r>
            <a:r>
              <a:rPr lang="de-DE" u="sng" dirty="0"/>
              <a:t>4. Hauptfach</a:t>
            </a:r>
          </a:p>
          <a:p>
            <a:r>
              <a:rPr lang="de-DE" dirty="0"/>
              <a:t>3 Fächer stehen zur Wahl:</a:t>
            </a:r>
          </a:p>
          <a:p>
            <a:pPr marL="0" indent="0">
              <a:buNone/>
            </a:pPr>
            <a:r>
              <a:rPr lang="de-DE" dirty="0"/>
              <a:t>   - Französisch</a:t>
            </a:r>
          </a:p>
          <a:p>
            <a:pPr marL="0" indent="0">
              <a:buNone/>
            </a:pPr>
            <a:r>
              <a:rPr lang="de-DE" dirty="0"/>
              <a:t>   - Technik</a:t>
            </a:r>
          </a:p>
          <a:p>
            <a:pPr marL="0" indent="0">
              <a:buNone/>
            </a:pPr>
            <a:r>
              <a:rPr lang="de-DE" dirty="0"/>
              <a:t>   - AES (Alltagskultur, Ernährung, Soziales)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6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201" y="548681"/>
            <a:ext cx="8229600" cy="576064"/>
          </a:xfrm>
        </p:spPr>
        <p:txBody>
          <a:bodyPr/>
          <a:lstStyle/>
          <a:p>
            <a:r>
              <a:rPr lang="de-DE" sz="3200" b="1" dirty="0"/>
              <a:t>Wahlpflichtfach ab Kl. 7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1201" y="1124745"/>
            <a:ext cx="8507288" cy="5400599"/>
          </a:xfrm>
        </p:spPr>
        <p:txBody>
          <a:bodyPr/>
          <a:lstStyle/>
          <a:p>
            <a:r>
              <a:rPr lang="de-DE" dirty="0"/>
              <a:t>Wahl für Klasse 7: </a:t>
            </a:r>
            <a:r>
              <a:rPr lang="de-DE" u="sng" dirty="0"/>
              <a:t>4. Hauptfach</a:t>
            </a:r>
          </a:p>
          <a:p>
            <a:r>
              <a:rPr lang="de-DE" dirty="0"/>
              <a:t>3 Fächer stehen zur Wahl:</a:t>
            </a:r>
          </a:p>
          <a:p>
            <a:pPr marL="0" indent="0">
              <a:buNone/>
            </a:pPr>
            <a:r>
              <a:rPr lang="de-DE" dirty="0"/>
              <a:t>   - Französisch</a:t>
            </a:r>
          </a:p>
          <a:p>
            <a:pPr marL="0" indent="0">
              <a:buNone/>
            </a:pPr>
            <a:r>
              <a:rPr lang="de-DE" dirty="0"/>
              <a:t>   - Technik</a:t>
            </a:r>
          </a:p>
          <a:p>
            <a:pPr marL="0" indent="0">
              <a:buNone/>
            </a:pPr>
            <a:r>
              <a:rPr lang="de-DE" dirty="0"/>
              <a:t>   - AES (Alltagskultur, Ernährung, Soziales)</a:t>
            </a:r>
          </a:p>
          <a:p>
            <a:r>
              <a:rPr lang="de-DE" dirty="0"/>
              <a:t>Kl. 7-10: jeweils 3 Wochenstunden</a:t>
            </a:r>
          </a:p>
          <a:p>
            <a:r>
              <a:rPr lang="de-DE" dirty="0"/>
              <a:t>Hauptfach: 4 KAs, Tests, mündliche Mitarbeit</a:t>
            </a:r>
          </a:p>
          <a:p>
            <a:r>
              <a:rPr lang="de-DE" b="1" dirty="0">
                <a:solidFill>
                  <a:srgbClr val="C00000"/>
                </a:solidFill>
                <a:ea typeface="Arial" charset="0"/>
              </a:rPr>
              <a:t>Abschlussprüfung in der 10. Klasse</a:t>
            </a:r>
            <a:endParaRPr lang="de-DE" b="1" dirty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Wahlpflichtinfo_RSO</Template>
  <TotalTime>31</TotalTime>
  <Words>369</Words>
  <Application>Microsoft Office PowerPoint</Application>
  <PresentationFormat>Bildschirmpräsentation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Comic Sans MS</vt:lpstr>
      <vt:lpstr>Times New Roman</vt:lpstr>
      <vt:lpstr>Wingdings</vt:lpstr>
      <vt:lpstr>Pixel</vt:lpstr>
      <vt:lpstr>Willkommen zur Informationsveranstaltung</vt:lpstr>
      <vt:lpstr>Französisch</vt:lpstr>
      <vt:lpstr>Französisch – wozu denn das?</vt:lpstr>
      <vt:lpstr>PowerPoint-Präsentation</vt:lpstr>
      <vt:lpstr>PowerPoint-Präsentation</vt:lpstr>
      <vt:lpstr>PowerPoint-Präsentation</vt:lpstr>
      <vt:lpstr>PowerPoint-Präsentation</vt:lpstr>
      <vt:lpstr>Wahlpflichtfach ab Kl. 7 </vt:lpstr>
      <vt:lpstr>Wahlpflichtfach ab Kl. 7 </vt:lpstr>
      <vt:lpstr>PowerPoint-Präsentation</vt:lpstr>
      <vt:lpstr>PowerPoint-Präsentation</vt:lpstr>
      <vt:lpstr>Wahlfach in Kl. 6</vt:lpstr>
      <vt:lpstr>Wahlfach in Kl. 6</vt:lpstr>
      <vt:lpstr>Wahlfach in Kl. 6</vt:lpstr>
      <vt:lpstr>Entscheidungshilfen</vt:lpstr>
      <vt:lpstr>PowerPoint-Präsentation</vt:lpstr>
    </vt:vector>
  </TitlesOfParts>
  <Company>Musterschule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zur Informationsveranstaltung</dc:title>
  <dc:creator>AProfLehrer</dc:creator>
  <cp:lastModifiedBy>Christa Bräuchle</cp:lastModifiedBy>
  <cp:revision>26</cp:revision>
  <cp:lastPrinted>2018-02-28T10:09:30Z</cp:lastPrinted>
  <dcterms:created xsi:type="dcterms:W3CDTF">2017-02-14T13:02:56Z</dcterms:created>
  <dcterms:modified xsi:type="dcterms:W3CDTF">2022-01-23T15:02:21Z</dcterms:modified>
</cp:coreProperties>
</file>