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84" r:id="rId14"/>
    <p:sldId id="272" r:id="rId15"/>
    <p:sldId id="273" r:id="rId16"/>
    <p:sldId id="274" r:id="rId17"/>
    <p:sldId id="265" r:id="rId18"/>
    <p:sldId id="266" r:id="rId19"/>
    <p:sldId id="267" r:id="rId20"/>
    <p:sldId id="268" r:id="rId21"/>
    <p:sldId id="275" r:id="rId22"/>
    <p:sldId id="283" r:id="rId23"/>
    <p:sldId id="279" r:id="rId24"/>
    <p:sldId id="280" r:id="rId25"/>
    <p:sldId id="281" r:id="rId26"/>
    <p:sldId id="277" r:id="rId27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BFFFF"/>
    <a:srgbClr val="FFFFCC"/>
    <a:srgbClr val="EFFFEF"/>
    <a:srgbClr val="D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592" cy="498174"/>
          </a:xfrm>
          <a:prstGeom prst="rect">
            <a:avLst/>
          </a:prstGeom>
        </p:spPr>
        <p:txBody>
          <a:bodyPr vert="horz" lIns="83137" tIns="41569" rIns="83137" bIns="41569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096" y="1"/>
            <a:ext cx="2890592" cy="498174"/>
          </a:xfrm>
          <a:prstGeom prst="rect">
            <a:avLst/>
          </a:prstGeom>
        </p:spPr>
        <p:txBody>
          <a:bodyPr vert="horz" lIns="83137" tIns="41569" rIns="83137" bIns="41569" rtlCol="0"/>
          <a:lstStyle>
            <a:lvl1pPr algn="r">
              <a:defRPr sz="1100"/>
            </a:lvl1pPr>
          </a:lstStyle>
          <a:p>
            <a:fld id="{D6AA673D-0974-43C1-9666-877B94DB8EF4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890592" cy="498174"/>
          </a:xfrm>
          <a:prstGeom prst="rect">
            <a:avLst/>
          </a:prstGeom>
        </p:spPr>
        <p:txBody>
          <a:bodyPr vert="horz" lIns="83137" tIns="41569" rIns="83137" bIns="41569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096" y="9428464"/>
            <a:ext cx="2890592" cy="498174"/>
          </a:xfrm>
          <a:prstGeom prst="rect">
            <a:avLst/>
          </a:prstGeom>
        </p:spPr>
        <p:txBody>
          <a:bodyPr vert="horz" lIns="83137" tIns="41569" rIns="83137" bIns="41569" rtlCol="0" anchor="b"/>
          <a:lstStyle>
            <a:lvl1pPr algn="r">
              <a:defRPr sz="1100"/>
            </a:lvl1pPr>
          </a:lstStyle>
          <a:p>
            <a:fld id="{7BB6B6FB-09B2-4E5A-8846-C2EC60EA33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422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8F1FF46-F29E-47AC-B8E8-C1DDF00E1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0B8F2ADF-0063-4FE8-A701-C9A054802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C0ACDB6-8214-496A-A26A-376726B8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A1A9D7A-560E-4069-A581-0D469BC7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37E01EE-7E24-4441-872E-A92BFC24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B6DD77-F1F7-4B84-B42D-E6F6998AD11B}" type="slidenum">
              <a:rPr lang="de-DE" sz="1200" b="0" strike="noStrike" spc="-1" smtClean="0">
                <a:solidFill>
                  <a:srgbClr val="000000"/>
                </a:solidFill>
                <a:latin typeface="Arial Black"/>
                <a:ea typeface="Aria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881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EA789B-9BE6-4EC7-B258-7A805D4F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C2DA0DEE-AEC2-434E-AC8A-53B94399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7ABD255-472D-46A0-90E9-69B3B5B8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F7F5E06-6B98-4EEC-B630-68C8C2EB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1A4C98B-1B3A-46E4-BDB4-C431D909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B6DD77-F1F7-4B84-B42D-E6F6998AD11B}" type="slidenum">
              <a:rPr lang="de-DE" sz="1200" b="0" strike="noStrike" spc="-1" smtClean="0">
                <a:solidFill>
                  <a:srgbClr val="000000"/>
                </a:solidFill>
                <a:latin typeface="Arial Black"/>
                <a:ea typeface="Aria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684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BFD408B0-4B29-4E09-BFA1-414D12192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3FBC2751-F89A-4885-BE07-22620AF9E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6BD76AC-CDCC-49A2-AE6A-E8641EC8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8A69927-5508-4E7F-8351-545E917D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B1B7181-5AEE-458E-AE81-EE75290B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B6DD77-F1F7-4B84-B42D-E6F6998AD11B}" type="slidenum">
              <a:rPr lang="de-DE" sz="1200" b="0" strike="noStrike" spc="-1" smtClean="0">
                <a:solidFill>
                  <a:srgbClr val="000000"/>
                </a:solidFill>
                <a:latin typeface="Arial Black"/>
                <a:ea typeface="Aria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169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388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44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534A86C-C183-4FF7-9607-F1FAA0C0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84A4BD5-5E2F-4EA9-829D-A7C1B274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E295BCA-F1E5-4B40-8BF6-078A6327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E2AF536-3B61-4DE1-85FC-2D112296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6A0F07F-BC8B-4A92-983F-52A38415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B6DD77-F1F7-4B84-B42D-E6F6998AD11B}" type="slidenum">
              <a:rPr lang="de-DE" sz="1200" b="0" strike="noStrike" spc="-1" smtClean="0">
                <a:solidFill>
                  <a:srgbClr val="000000"/>
                </a:solidFill>
                <a:latin typeface="Arial Black"/>
                <a:ea typeface="Aria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824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265B0D-AA90-4213-81F0-6C78CF95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FE266ED-FFD7-4DFE-8226-0697A5690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2AF7ABB-1834-4416-B6BB-498371EB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C03A07D-D89D-4B0E-B64A-5CED9C485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D0E35E6-E43F-42E7-878A-5A0C55DC9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B6DD77-F1F7-4B84-B42D-E6F6998AD11B}" type="slidenum">
              <a:rPr lang="de-DE" sz="1200" b="0" strike="noStrike" spc="-1" smtClean="0">
                <a:solidFill>
                  <a:srgbClr val="000000"/>
                </a:solidFill>
                <a:latin typeface="Arial Black"/>
                <a:ea typeface="Aria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6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B151E8-8999-468E-ABB8-FAB0E9A3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CA08AD5-8666-4223-8FE2-A6E8030AA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F00190E-0551-4BB8-A4BE-BBCA5A912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278837A-3C29-4864-88CD-6BC61B24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00EDEE3-ED46-4969-8249-17E11DC6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7DF7F32-DA1A-4D6C-AD1B-A3433590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B6DD77-F1F7-4B84-B42D-E6F6998AD11B}" type="slidenum">
              <a:rPr lang="de-DE" sz="1200" b="0" strike="noStrike" spc="-1" smtClean="0">
                <a:solidFill>
                  <a:srgbClr val="000000"/>
                </a:solidFill>
                <a:latin typeface="Arial Black"/>
                <a:ea typeface="Aria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181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BE4F92-2C48-40A8-BA72-6494806A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88DD550-F409-4168-A849-3CC00447B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1BB618A-EB47-4184-913B-BA9E14C38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F36700F1-4F6F-4428-84E0-7CD2D75B1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ACC14DE5-481D-41C9-8C1B-424144196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D22CB25B-486E-46CD-952A-67551D2D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B88031EC-1935-418B-AEC2-04D88654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2F93D2AB-61B7-4C04-BDF0-2EC21977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B6DD77-F1F7-4B84-B42D-E6F6998AD11B}" type="slidenum">
              <a:rPr lang="de-DE" sz="1200" b="0" strike="noStrike" spc="-1" smtClean="0">
                <a:solidFill>
                  <a:srgbClr val="000000"/>
                </a:solidFill>
                <a:latin typeface="Arial Black"/>
                <a:ea typeface="Aria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51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F994DE-14A7-4B19-B663-2B7F2D696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349FB8D-BEEB-445C-9FAA-D0D69E48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3B251AA2-1146-4711-910D-909B0B58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87A8B9E0-3AE1-4BAE-9BAB-3508176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B6DD77-F1F7-4B84-B42D-E6F6998AD11B}" type="slidenum">
              <a:rPr lang="de-DE" sz="1200" b="0" strike="noStrike" spc="-1" smtClean="0">
                <a:solidFill>
                  <a:srgbClr val="000000"/>
                </a:solidFill>
                <a:latin typeface="Arial Black"/>
                <a:ea typeface="Aria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463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26566110-3BBF-4EEE-B63B-8C54DA40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205BE80-2130-443B-A7BB-481DAF16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3FDACE4-4F55-40F3-82BD-0EF3CF51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B6DD77-F1F7-4B84-B42D-E6F6998AD11B}" type="slidenum">
              <a:rPr lang="de-DE" sz="1200" b="0" strike="noStrike" spc="-1" smtClean="0">
                <a:solidFill>
                  <a:srgbClr val="000000"/>
                </a:solidFill>
                <a:latin typeface="Arial Black"/>
                <a:ea typeface="Aria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621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88F5A0-77C7-403D-8C34-C975FC25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831A54-1AFB-4919-937F-48278D7B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012B4C59-8426-42B4-8BBE-47233FD5A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9D51D97-ECF2-418E-8771-A0758DAB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3DA632D-20AE-4D69-9965-03A14F8B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CBDE9972-007A-4A82-813E-97F7817A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B6DD77-F1F7-4B84-B42D-E6F6998AD11B}" type="slidenum">
              <a:rPr lang="de-DE" sz="1200" b="0" strike="noStrike" spc="-1" smtClean="0">
                <a:solidFill>
                  <a:srgbClr val="000000"/>
                </a:solidFill>
                <a:latin typeface="Arial Black"/>
                <a:ea typeface="Aria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021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724E78-5C58-4E32-A658-07B8C7F0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F6F272E1-3351-4191-AD39-F9E78269C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CFB6914A-19C0-4DA8-A225-ED9FCAD7D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A3076B6-2F81-4354-A050-D124FB46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B6BFCB5-9C6D-49F6-A7F8-2EF16A14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FB10857-7F95-4E50-AC8D-C376AC52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0B6DD77-F1F7-4B84-B42D-E6F6998AD11B}" type="slidenum">
              <a:rPr lang="de-DE" sz="1200" b="0" strike="noStrike" spc="-1" smtClean="0">
                <a:solidFill>
                  <a:srgbClr val="000000"/>
                </a:solidFill>
                <a:latin typeface="Arial Black"/>
                <a:ea typeface="Aria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246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FE274CB2-6B9F-4042-9C88-DC1B808A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72FD7B8-948C-4152-9A7C-0D08925CF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BB77256-5D14-49BF-A9F2-2D391DDA5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C568813-0190-4097-9C24-2F2A48E4D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EA13282-900A-4E56-81F8-EE4F7B678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D0B6DD77-F1F7-4B84-B42D-E6F6998AD11B}" type="slidenum">
              <a:rPr lang="de-DE" sz="1200" b="0" strike="noStrike" spc="-1" smtClean="0">
                <a:solidFill>
                  <a:srgbClr val="000000"/>
                </a:solidFill>
                <a:latin typeface="Arial Black"/>
                <a:ea typeface="Aria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957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685980" y="2795196"/>
            <a:ext cx="7772040" cy="24030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4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Willkommen</a:t>
            </a:r>
            <a:r>
              <a:rPr lang="de-DE" sz="20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de-DE" sz="44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zur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4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Informationsveranstaltung</a:t>
            </a:r>
          </a:p>
          <a:p>
            <a:r>
              <a:rPr lang="de-DE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über den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Wahlpflichtbereich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der Realschule Oberesslingen</a:t>
            </a:r>
            <a:endParaRPr lang="de-DE" sz="4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de-DE" sz="4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0" name="Picture 4" descr="37-RSO-Logo-200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6399720" y="0"/>
            <a:ext cx="2744280" cy="27428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457200" y="45720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457200" y="1981080"/>
            <a:ext cx="8229240" cy="38858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DE" sz="6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Alltagskultur, Ernährung, Soziales</a:t>
            </a:r>
            <a:endParaRPr lang="de-DE" sz="6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DE" sz="6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(AES)</a:t>
            </a:r>
            <a:endParaRPr lang="de-DE" sz="6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1784435"/>
            <a:ext cx="8229240" cy="44953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457560" indent="-457200">
              <a:lnSpc>
                <a:spcPct val="100000"/>
              </a:lnSpc>
              <a:spcBef>
                <a:spcPts val="1200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Alltagskultur:</a:t>
            </a: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Verantwortungsvolles Handeln im Alltag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100000"/>
              </a:lnSpc>
              <a:spcBef>
                <a:spcPts val="1200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Ernährung:</a:t>
            </a: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Ernährungsbildung, Gesundheit, Entscheidungen treffen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100000"/>
              </a:lnSpc>
              <a:spcBef>
                <a:spcPts val="1200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Soziales: </a:t>
            </a: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Engagement, Kommunikation, Zusammenleben in verschiedenen Situationen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100000"/>
              </a:lnSpc>
              <a:spcBef>
                <a:spcPts val="1200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Projekt planen und durchführen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395280" y="476280"/>
            <a:ext cx="8375094" cy="791640"/>
          </a:xfrm>
          <a:prstGeom prst="rect">
            <a:avLst/>
          </a:prstGeom>
          <a:noFill/>
          <a:ln w="9525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Ziele des AES-Unterrichts</a:t>
            </a:r>
            <a:endParaRPr lang="de-DE" sz="4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4">
            <a:extLst>
              <a:ext uri="{FF2B5EF4-FFF2-40B4-BE49-F238E27FC236}">
                <a16:creationId xmlns:a16="http://schemas.microsoft.com/office/drawing/2014/main" xmlns="" id="{04422893-12BE-3249-A04B-0EBBE1ECF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8644" r="1457" b="47213"/>
          <a:stretch/>
        </p:blipFill>
        <p:spPr>
          <a:xfrm>
            <a:off x="403920" y="1689399"/>
            <a:ext cx="8395893" cy="4206291"/>
          </a:xfrm>
          <a:prstGeom prst="rect">
            <a:avLst/>
          </a:prstGeom>
        </p:spPr>
      </p:pic>
      <p:sp>
        <p:nvSpPr>
          <p:cNvPr id="268" name="CustomShape 2"/>
          <p:cNvSpPr/>
          <p:nvPr/>
        </p:nvSpPr>
        <p:spPr>
          <a:xfrm>
            <a:off x="395280" y="476280"/>
            <a:ext cx="7992720" cy="791640"/>
          </a:xfrm>
          <a:prstGeom prst="rect">
            <a:avLst/>
          </a:prstGeom>
          <a:noFill/>
          <a:ln w="9525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40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Inhaltsbezogene Themenbereiche</a:t>
            </a:r>
            <a:endParaRPr lang="de-DE" sz="4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3348000" y="3140280"/>
            <a:ext cx="2951280" cy="3384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41"/>
              </a:spcBef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CF1E741-3E8B-D447-8683-2F5DB5CB6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840" y="5944550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Tahoma" panose="020B0604030504040204" pitchFamily="34" charset="0"/>
              </a:rPr>
              <a:t>http://www.bildungsplaene-bw.de/,Lde/LS/BP2016BW/ALLG/SEK1/AES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4">
            <a:extLst>
              <a:ext uri="{FF2B5EF4-FFF2-40B4-BE49-F238E27FC236}">
                <a16:creationId xmlns:a16="http://schemas.microsoft.com/office/drawing/2014/main" xmlns="" id="{04422893-12BE-3249-A04B-0EBBE1ECF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53134" r="1457" b="1687"/>
          <a:stretch/>
        </p:blipFill>
        <p:spPr>
          <a:xfrm>
            <a:off x="403920" y="1628515"/>
            <a:ext cx="8355913" cy="4284566"/>
          </a:xfrm>
          <a:prstGeom prst="rect">
            <a:avLst/>
          </a:prstGeom>
        </p:spPr>
      </p:pic>
      <p:sp>
        <p:nvSpPr>
          <p:cNvPr id="268" name="CustomShape 2"/>
          <p:cNvSpPr/>
          <p:nvPr/>
        </p:nvSpPr>
        <p:spPr>
          <a:xfrm>
            <a:off x="395280" y="476280"/>
            <a:ext cx="7992720" cy="791640"/>
          </a:xfrm>
          <a:prstGeom prst="rect">
            <a:avLst/>
          </a:prstGeom>
          <a:noFill/>
          <a:ln w="9525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40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Inhaltsbezogene Themenbereiche</a:t>
            </a:r>
            <a:endParaRPr lang="de-DE" sz="4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3348000" y="3140280"/>
            <a:ext cx="2951280" cy="3384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41"/>
              </a:spcBef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270" name="CustomShape 4"/>
          <p:cNvSpPr/>
          <p:nvPr/>
        </p:nvSpPr>
        <p:spPr>
          <a:xfrm>
            <a:off x="6192360" y="3069000"/>
            <a:ext cx="2951280" cy="3384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41"/>
              </a:spcBef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CF1E741-3E8B-D447-8683-2F5DB5CB6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840" y="5944550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Tahoma" panose="020B0604030504040204" pitchFamily="34" charset="0"/>
              </a:rPr>
              <a:t>http://www.bildungsplaene-bw.de/,Lde/LS/BP2016BW/ALLG/SEK1/AES</a:t>
            </a:r>
          </a:p>
        </p:txBody>
      </p:sp>
    </p:spTree>
    <p:extLst>
      <p:ext uri="{BB962C8B-B14F-4D97-AF65-F5344CB8AC3E}">
        <p14:creationId xmlns:p14="http://schemas.microsoft.com/office/powerpoint/2010/main" val="16328385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7200" y="457200"/>
            <a:ext cx="8229240" cy="11710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Unterricht im TW-Raum</a:t>
            </a:r>
            <a:r>
              <a:rPr dirty="0"/>
              <a:t/>
            </a:r>
            <a:br>
              <a:rPr dirty="0"/>
            </a:br>
            <a:r>
              <a:rPr lang="de-DE" sz="2400" b="0" strike="noStrike" spc="-1" dirty="0">
                <a:solidFill>
                  <a:srgbClr val="000099"/>
                </a:solidFill>
                <a:latin typeface="Arial"/>
                <a:ea typeface="Arial"/>
              </a:rPr>
              <a:t> </a:t>
            </a:r>
            <a:endParaRPr lang="de-DE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8" name="Grafik 2"/>
          <p:cNvPicPr/>
          <p:nvPr/>
        </p:nvPicPr>
        <p:blipFill>
          <a:blip r:embed="rId2"/>
          <a:stretch/>
        </p:blipFill>
        <p:spPr>
          <a:xfrm rot="504153">
            <a:off x="4557946" y="1462929"/>
            <a:ext cx="3817177" cy="2888402"/>
          </a:xfrm>
          <a:prstGeom prst="rect">
            <a:avLst/>
          </a:prstGeom>
          <a:ln w="0">
            <a:noFill/>
          </a:ln>
        </p:spPr>
      </p:pic>
      <p:pic>
        <p:nvPicPr>
          <p:cNvPr id="279" name="Grafik 6"/>
          <p:cNvPicPr/>
          <p:nvPr/>
        </p:nvPicPr>
        <p:blipFill>
          <a:blip r:embed="rId3"/>
          <a:srcRect t="26131" b="12199"/>
          <a:stretch/>
        </p:blipFill>
        <p:spPr>
          <a:xfrm>
            <a:off x="1835640" y="3873600"/>
            <a:ext cx="6174000" cy="2855160"/>
          </a:xfrm>
          <a:prstGeom prst="rect">
            <a:avLst/>
          </a:prstGeom>
          <a:ln w="0">
            <a:noFill/>
          </a:ln>
        </p:spPr>
      </p:pic>
      <p:pic>
        <p:nvPicPr>
          <p:cNvPr id="280" name="Grafik 4"/>
          <p:cNvPicPr/>
          <p:nvPr/>
        </p:nvPicPr>
        <p:blipFill>
          <a:blip r:embed="rId4"/>
          <a:srcRect l="18502" r="25850"/>
          <a:stretch/>
        </p:blipFill>
        <p:spPr>
          <a:xfrm rot="4752600">
            <a:off x="809928" y="964800"/>
            <a:ext cx="2823120" cy="380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57200" y="45720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Unterricht in der Küche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2" name="Grafik 2"/>
          <p:cNvPicPr/>
          <p:nvPr/>
        </p:nvPicPr>
        <p:blipFill>
          <a:blip r:embed="rId2"/>
          <a:stretch/>
        </p:blipFill>
        <p:spPr>
          <a:xfrm>
            <a:off x="1587960" y="1752480"/>
            <a:ext cx="5951880" cy="44636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68360" y="260280"/>
            <a:ext cx="8229240" cy="1142640"/>
          </a:xfrm>
          <a:prstGeom prst="rect">
            <a:avLst/>
          </a:prstGeom>
          <a:noFill/>
          <a:ln w="9360">
            <a:noFill/>
            <a:miter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40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AES - Organisatorisches</a:t>
            </a:r>
            <a:endParaRPr lang="de-DE" sz="4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457199" y="1263325"/>
            <a:ext cx="8480323" cy="4616641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457560" indent="-457200">
              <a:lnSpc>
                <a:spcPct val="80000"/>
              </a:lnSpc>
              <a:spcBef>
                <a:spcPts val="601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Verbindliche Wahl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80000"/>
              </a:lnSpc>
              <a:spcBef>
                <a:spcPts val="601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3-Stunden-Block 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80000"/>
              </a:lnSpc>
              <a:spcBef>
                <a:spcPts val="601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Theorie- </a:t>
            </a:r>
            <a:r>
              <a:rPr lang="de-DE" sz="3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und</a:t>
            </a: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Praxis-Unterricht in der Küche und im TW-Raum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80000"/>
              </a:lnSpc>
              <a:spcBef>
                <a:spcPts val="601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Theorie-Unterricht im Klassenzimmer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80000"/>
              </a:lnSpc>
              <a:spcBef>
                <a:spcPts val="601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Zusatzkosten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80000"/>
              </a:lnSpc>
              <a:spcBef>
                <a:spcPts val="601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Gruppengröße max. 16 SchülerInnen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80000"/>
              </a:lnSpc>
              <a:spcBef>
                <a:spcPts val="601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Pro Schuljahr 3 Klassenarbeiten und  praktische Arbeiten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80000"/>
              </a:lnSpc>
              <a:spcBef>
                <a:spcPts val="601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Abschlussprüfung (praktisch und schriftlich) in der 10. Klasse</a:t>
            </a:r>
            <a:endParaRPr lang="de-DE" sz="32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80000"/>
              </a:lnSpc>
              <a:spcBef>
                <a:spcPts val="601"/>
              </a:spcBef>
              <a:tabLst>
                <a:tab pos="0" algn="l"/>
              </a:tabLst>
            </a:pPr>
            <a:endParaRPr lang="de-DE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539640" y="257153"/>
            <a:ext cx="8229240" cy="863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Technik</a:t>
            </a:r>
            <a:endParaRPr lang="de-DE" sz="4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Grafik 252"/>
          <p:cNvPicPr/>
          <p:nvPr/>
        </p:nvPicPr>
        <p:blipFill rotWithShape="1">
          <a:blip r:embed="rId2"/>
          <a:srcRect t="1999" b="-1"/>
          <a:stretch/>
        </p:blipFill>
        <p:spPr>
          <a:xfrm>
            <a:off x="1291380" y="3716594"/>
            <a:ext cx="2326891" cy="2524779"/>
          </a:xfrm>
          <a:prstGeom prst="rect">
            <a:avLst/>
          </a:prstGeom>
          <a:ln w="0">
            <a:noFill/>
          </a:ln>
        </p:spPr>
      </p:pic>
      <p:pic>
        <p:nvPicPr>
          <p:cNvPr id="254" name="Grafik 253"/>
          <p:cNvPicPr/>
          <p:nvPr/>
        </p:nvPicPr>
        <p:blipFill>
          <a:blip r:embed="rId3"/>
          <a:stretch/>
        </p:blipFill>
        <p:spPr>
          <a:xfrm>
            <a:off x="6469626" y="1364176"/>
            <a:ext cx="1486564" cy="2203529"/>
          </a:xfrm>
          <a:prstGeom prst="rect">
            <a:avLst/>
          </a:prstGeom>
          <a:ln w="0">
            <a:noFill/>
          </a:ln>
        </p:spPr>
      </p:pic>
      <p:pic>
        <p:nvPicPr>
          <p:cNvPr id="255" name="Grafik 254"/>
          <p:cNvPicPr/>
          <p:nvPr/>
        </p:nvPicPr>
        <p:blipFill>
          <a:blip r:embed="rId4"/>
          <a:stretch/>
        </p:blipFill>
        <p:spPr>
          <a:xfrm>
            <a:off x="1291380" y="1364176"/>
            <a:ext cx="4175356" cy="2197220"/>
          </a:xfrm>
          <a:prstGeom prst="rect">
            <a:avLst/>
          </a:prstGeom>
          <a:ln w="0">
            <a:noFill/>
          </a:ln>
        </p:spPr>
      </p:pic>
      <p:pic>
        <p:nvPicPr>
          <p:cNvPr id="256" name="Grafik 255"/>
          <p:cNvPicPr/>
          <p:nvPr/>
        </p:nvPicPr>
        <p:blipFill rotWithShape="1">
          <a:blip r:embed="rId5"/>
          <a:srcRect t="1001" b="1"/>
          <a:stretch/>
        </p:blipFill>
        <p:spPr>
          <a:xfrm>
            <a:off x="4179364" y="3696929"/>
            <a:ext cx="3776826" cy="254444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540000" y="2160000"/>
            <a:ext cx="8229240" cy="30096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457560" indent="-457200">
              <a:lnSpc>
                <a:spcPct val="100000"/>
              </a:lnSpc>
              <a:spcBef>
                <a:spcPts val="47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Technik verstehen und verantwortungsvoll mit Technik umgehen</a:t>
            </a:r>
          </a:p>
          <a:p>
            <a:pPr marL="457560" indent="-457200">
              <a:lnSpc>
                <a:spcPct val="100000"/>
              </a:lnSpc>
              <a:spcBef>
                <a:spcPts val="479"/>
              </a:spcBef>
              <a:buSzPct val="75000"/>
              <a:buFont typeface="Arial" panose="020B0604020202020204" pitchFamily="34" charset="0"/>
              <a:buChar char="•"/>
            </a:pP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100000"/>
              </a:lnSpc>
              <a:spcBef>
                <a:spcPts val="47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Technische Allgemeinbildung – keine vorberufliche Bildung</a:t>
            </a:r>
          </a:p>
          <a:p>
            <a:pPr marL="457560" indent="-457200">
              <a:lnSpc>
                <a:spcPct val="100000"/>
              </a:lnSpc>
              <a:spcBef>
                <a:spcPts val="479"/>
              </a:spcBef>
              <a:buSzPct val="75000"/>
              <a:buFont typeface="Arial" panose="020B0604020202020204" pitchFamily="34" charset="0"/>
              <a:buChar char="•"/>
            </a:pP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100000"/>
              </a:lnSpc>
              <a:spcBef>
                <a:spcPts val="47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Berufsorientierung</a:t>
            </a: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xmlns="" id="{9946969E-53E6-473E-A571-D7C0B3E9858A}"/>
              </a:ext>
            </a:extLst>
          </p:cNvPr>
          <p:cNvSpPr txBox="1"/>
          <p:nvPr/>
        </p:nvSpPr>
        <p:spPr>
          <a:xfrm>
            <a:off x="539640" y="257153"/>
            <a:ext cx="8229240" cy="863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Ziele des Technik-Unterrichts</a:t>
            </a:r>
            <a:endParaRPr lang="de-DE" sz="4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2"/>
          <p:cNvSpPr txBox="1"/>
          <p:nvPr/>
        </p:nvSpPr>
        <p:spPr>
          <a:xfrm>
            <a:off x="603991" y="1594583"/>
            <a:ext cx="8229240" cy="41637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260" indent="-342900">
              <a:lnSpc>
                <a:spcPct val="100000"/>
              </a:lnSpc>
              <a:spcBef>
                <a:spcPts val="47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Verbindliche Wahl</a:t>
            </a: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260" indent="-342900">
              <a:lnSpc>
                <a:spcPct val="100000"/>
              </a:lnSpc>
              <a:spcBef>
                <a:spcPts val="47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3-Stunden-Block</a:t>
            </a: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260" indent="-342900">
              <a:lnSpc>
                <a:spcPct val="100000"/>
              </a:lnSpc>
              <a:spcBef>
                <a:spcPts val="47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Unterricht im Fachraum</a:t>
            </a: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260" indent="-342900">
              <a:lnSpc>
                <a:spcPct val="100000"/>
              </a:lnSpc>
              <a:spcBef>
                <a:spcPts val="47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Zusatzkosten</a:t>
            </a: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260" indent="-342900">
              <a:lnSpc>
                <a:spcPct val="100000"/>
              </a:lnSpc>
              <a:spcBef>
                <a:spcPts val="47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Gruppengröße max. 16 Schüler*innen</a:t>
            </a: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260" indent="-342900">
              <a:lnSpc>
                <a:spcPct val="100000"/>
              </a:lnSpc>
              <a:spcBef>
                <a:spcPts val="47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Pro Schuljahr mind. 4 Klassenarbeiten/ davon 2 durch praktische Arbeiten ersetzbar</a:t>
            </a: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260" indent="-342900">
              <a:lnSpc>
                <a:spcPct val="80000"/>
              </a:lnSpc>
              <a:spcBef>
                <a:spcPts val="47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Abschlussprüfung (praktisch und schriftlich)</a:t>
            </a:r>
            <a:r>
              <a:rPr lang="de-DE" sz="32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in der 10. Klasse</a:t>
            </a:r>
            <a:endParaRPr lang="de-DE" sz="32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xmlns="" id="{6D66961D-AC3A-4B75-82D6-516BFDF19E18}"/>
              </a:ext>
            </a:extLst>
          </p:cNvPr>
          <p:cNvSpPr txBox="1"/>
          <p:nvPr/>
        </p:nvSpPr>
        <p:spPr>
          <a:xfrm>
            <a:off x="539640" y="257153"/>
            <a:ext cx="8229240" cy="863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Informationen zum Technik-Unterricht</a:t>
            </a:r>
            <a:endParaRPr lang="de-DE" sz="4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57200" y="457200"/>
            <a:ext cx="8549148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Diese Möglichkeiten stehen zur Wahl:</a:t>
            </a:r>
            <a:endParaRPr lang="de-DE" sz="4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539640" y="1920841"/>
            <a:ext cx="8549148" cy="4312808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54013" indent="-352425">
              <a:lnSpc>
                <a:spcPct val="100000"/>
              </a:lnSpc>
              <a:spcBef>
                <a:spcPts val="81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Französisch</a:t>
            </a:r>
            <a:endParaRPr lang="de-DE" sz="3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2425">
              <a:lnSpc>
                <a:spcPct val="100000"/>
              </a:lnSpc>
              <a:spcBef>
                <a:spcPts val="81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Alltagskultur, Ernährung und  Soziales (AES)</a:t>
            </a:r>
            <a:endParaRPr lang="de-DE" sz="3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2425">
              <a:lnSpc>
                <a:spcPct val="100000"/>
              </a:lnSpc>
              <a:spcBef>
                <a:spcPts val="81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Technik</a:t>
            </a:r>
          </a:p>
          <a:p>
            <a:pPr marL="354013" indent="-352425">
              <a:lnSpc>
                <a:spcPct val="100000"/>
              </a:lnSpc>
              <a:spcBef>
                <a:spcPts val="819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MINT-Profilklasse (Technik und Informatik)</a:t>
            </a:r>
          </a:p>
          <a:p>
            <a:pPr marL="343080" indent="-342720">
              <a:lnSpc>
                <a:spcPct val="100000"/>
              </a:lnSpc>
              <a:spcBef>
                <a:spcPts val="819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endParaRPr lang="de-DE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95280" y="1680469"/>
            <a:ext cx="8532410" cy="2737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buClr>
                <a:srgbClr val="000000"/>
              </a:buClr>
              <a:buSzPct val="45000"/>
            </a:pPr>
            <a:r>
              <a:rPr lang="de-DE" sz="26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Klasse 7:</a:t>
            </a:r>
            <a:r>
              <a:rPr lang="de-DE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	Werkstoff Holz, technisches Zeichnen, </a:t>
            </a:r>
            <a:br>
              <a:rPr lang="de-DE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lang="de-DE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	Werkstoff Kunststoff</a:t>
            </a:r>
            <a:endParaRPr lang="de-DE" sz="2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de-DE" sz="2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de-DE" sz="26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Klasse 8: 	</a:t>
            </a:r>
            <a:r>
              <a:rPr lang="de-DE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Werkstoff Metall, Verkehr und Transport, 			Elektrotechnik</a:t>
            </a:r>
            <a:endParaRPr lang="de-DE" sz="2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de-DE" sz="2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de-DE" sz="26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Klasse 9: 	</a:t>
            </a:r>
            <a:r>
              <a:rPr lang="de-DE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Energietechnik, Bautechnik, Elektrotechnik</a:t>
            </a:r>
            <a:endParaRPr lang="de-DE" sz="2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de-DE" sz="2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de-DE" sz="26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Klasse 10: 	</a:t>
            </a:r>
            <a:r>
              <a:rPr lang="de-DE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Programmieren, Regeln und Steuern mit dem 			</a:t>
            </a:r>
            <a:r>
              <a:rPr lang="de-DE" sz="26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Microbit</a:t>
            </a:r>
            <a:endParaRPr lang="de-DE" sz="2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xmlns="" id="{9DE60D40-1550-4287-8536-900E347D7949}"/>
              </a:ext>
            </a:extLst>
          </p:cNvPr>
          <p:cNvSpPr txBox="1"/>
          <p:nvPr/>
        </p:nvSpPr>
        <p:spPr>
          <a:xfrm>
            <a:off x="539640" y="257153"/>
            <a:ext cx="8229240" cy="863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Unterrichtsinhalte im Fach Technik</a:t>
            </a:r>
            <a:endParaRPr lang="de-DE" sz="4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FFFF"/>
            </a:gs>
            <a:gs pos="28000">
              <a:srgbClr val="EBFFFF"/>
            </a:gs>
            <a:gs pos="68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68360" y="447088"/>
            <a:ext cx="8439666" cy="1439640"/>
          </a:xfrm>
          <a:prstGeom prst="rect">
            <a:avLst/>
          </a:prstGeom>
          <a:noFill/>
          <a:ln w="9360">
            <a:noFill/>
            <a:miter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0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AES/ Technik </a:t>
            </a:r>
            <a:br>
              <a:rPr lang="de-DE" sz="40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</a:br>
            <a:r>
              <a:rPr lang="de-DE" sz="4000" spc="-1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Unerwünschte</a:t>
            </a:r>
            <a:r>
              <a:rPr lang="de-DE" sz="40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Wahlkriterien </a:t>
            </a:r>
            <a:endParaRPr lang="de-DE" sz="40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68360" y="2177725"/>
            <a:ext cx="8229240" cy="38858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571860" indent="-571500">
              <a:lnSpc>
                <a:spcPct val="90000"/>
              </a:lnSpc>
              <a:spcBef>
                <a:spcPts val="720"/>
              </a:spcBef>
              <a:buSzPct val="75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32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rein geschlechtsspezifische Wahl </a:t>
            </a:r>
            <a:endParaRPr lang="de-DE" sz="3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860" indent="-571500">
              <a:lnSpc>
                <a:spcPct val="90000"/>
              </a:lnSpc>
              <a:spcBef>
                <a:spcPts val="720"/>
              </a:spcBef>
              <a:buSzPct val="75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32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abhängig von Freund oder Freundin</a:t>
            </a:r>
            <a:endParaRPr lang="de-DE" sz="3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860" indent="-571500">
              <a:lnSpc>
                <a:spcPct val="90000"/>
              </a:lnSpc>
              <a:spcBef>
                <a:spcPts val="720"/>
              </a:spcBef>
              <a:buSzPct val="75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32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auf Wunsch der Eltern</a:t>
            </a:r>
            <a:endParaRPr lang="de-DE" sz="3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860" indent="-571500">
              <a:lnSpc>
                <a:spcPct val="90000"/>
              </a:lnSpc>
              <a:spcBef>
                <a:spcPts val="720"/>
              </a:spcBef>
              <a:buSzPct val="75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3200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als Weg des geringsten </a:t>
            </a:r>
            <a:r>
              <a:rPr lang="de-DE" sz="3200" spc="-1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Aufwandes</a:t>
            </a:r>
            <a:endParaRPr lang="de-DE" sz="3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FFFF"/>
            </a:gs>
            <a:gs pos="28000">
              <a:srgbClr val="EBFFFF"/>
            </a:gs>
            <a:gs pos="68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68360" y="447088"/>
            <a:ext cx="8439666" cy="1439640"/>
          </a:xfrm>
          <a:prstGeom prst="rect">
            <a:avLst/>
          </a:prstGeom>
          <a:noFill/>
          <a:ln w="9360">
            <a:noFill/>
            <a:miter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AES/ Technik</a:t>
            </a:r>
            <a:br>
              <a:rPr lang="de-DE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</a:br>
            <a:r>
              <a:rPr lang="de-DE" sz="4000" strike="noStrike" spc="-1" dirty="0">
                <a:solidFill>
                  <a:srgbClr val="00B050"/>
                </a:solidFill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Sinnvolle</a:t>
            </a:r>
            <a:r>
              <a:rPr lang="de-DE" sz="4000" b="0" strike="noStrike" spc="-1" dirty="0">
                <a:solidFill>
                  <a:srgbClr val="00009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de-DE" sz="40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Wahlkriterien</a:t>
            </a:r>
            <a:r>
              <a:rPr lang="de-DE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endParaRPr lang="de-DE" sz="4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68360" y="2177725"/>
            <a:ext cx="8229240" cy="38858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457560" indent="-457200">
              <a:lnSpc>
                <a:spcPct val="100000"/>
              </a:lnSpc>
              <a:spcBef>
                <a:spcPts val="799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Eignung: Vorerfahrung an der Nähmaschine und in der Küche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100000"/>
              </a:lnSpc>
              <a:spcBef>
                <a:spcPts val="799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Interesse, nicht nur am Nähen und Kochen, sondern auch an der Theorie</a:t>
            </a:r>
            <a:endParaRPr lang="de-DE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endParaRPr lang="de-DE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370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539640" y="404640"/>
            <a:ext cx="8229240" cy="863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000" b="0" strike="noStrike" spc="-1" dirty="0">
                <a:solidFill>
                  <a:srgbClr val="000000"/>
                </a:solidFill>
                <a:ea typeface="Arial"/>
              </a:rPr>
              <a:t>Die MINT-Profilklasse</a:t>
            </a:r>
            <a:endParaRPr lang="de-DE" sz="40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xmlns="" id="{159445CE-9D65-40C1-9849-83AC3CC50D55}"/>
              </a:ext>
            </a:extLst>
          </p:cNvPr>
          <p:cNvSpPr txBox="1"/>
          <p:nvPr/>
        </p:nvSpPr>
        <p:spPr>
          <a:xfrm>
            <a:off x="264696" y="1658556"/>
            <a:ext cx="8800646" cy="2952773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914760" lvl="1" indent="-457200">
              <a:spcBef>
                <a:spcPts val="479"/>
              </a:spcBef>
              <a:buSzPct val="75000"/>
              <a:buFont typeface="Wingdings" panose="05000000000000000000" pitchFamily="2" charset="2"/>
              <a:buChar char="Ø"/>
            </a:pP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Angebot </a:t>
            </a: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für alle an den </a:t>
            </a: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MINT-Fächern (Mathematik</a:t>
            </a: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, Informatik, </a:t>
            </a: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Naturwissen-</a:t>
            </a:r>
            <a:r>
              <a:rPr lang="de-DE" sz="3200" b="0" strike="noStrike" spc="-1" dirty="0" err="1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schaften</a:t>
            </a: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und Technik) interessierten </a:t>
            </a: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Schüler/innen</a:t>
            </a:r>
            <a:endParaRPr lang="de-DE" sz="3200" b="0" strike="noStrike" spc="-1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914760" lvl="1" indent="-457200">
              <a:spcBef>
                <a:spcPts val="479"/>
              </a:spcBef>
              <a:buSzPct val="75000"/>
              <a:buFont typeface="Wingdings" panose="05000000000000000000" pitchFamily="2" charset="2"/>
              <a:buChar char="Ø"/>
            </a:pPr>
            <a:endParaRPr lang="de-DE" sz="3200" b="0" strike="noStrike" spc="-1" dirty="0" smtClean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914760" lvl="1" indent="-457200">
              <a:spcBef>
                <a:spcPts val="479"/>
              </a:spcBef>
              <a:buSzPct val="75000"/>
              <a:buFont typeface="Wingdings" panose="05000000000000000000" pitchFamily="2" charset="2"/>
              <a:buChar char="Ø"/>
            </a:pP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Automatische </a:t>
            </a: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Wahl des Wahlpflichtfaches </a:t>
            </a: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Technik </a:t>
            </a:r>
            <a:r>
              <a:rPr lang="de-DE" sz="3200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(</a:t>
            </a: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Klasse 7) und </a:t>
            </a: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des </a:t>
            </a: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/>
            </a:r>
            <a:b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</a:b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Wahlfachs Informatik (Klasse 8)</a:t>
            </a:r>
            <a:endParaRPr lang="de-DE" sz="3200" b="0" strike="noStrike" spc="-1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8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539640" y="404640"/>
            <a:ext cx="8229240" cy="863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000" b="0" strike="noStrike" spc="-1" dirty="0">
                <a:solidFill>
                  <a:srgbClr val="000000"/>
                </a:solidFill>
                <a:ea typeface="Arial"/>
              </a:rPr>
              <a:t>Die MINT-Profilklasse</a:t>
            </a:r>
            <a:endParaRPr lang="de-DE" sz="40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xmlns="" id="{159445CE-9D65-40C1-9849-83AC3CC50D55}"/>
              </a:ext>
            </a:extLst>
          </p:cNvPr>
          <p:cNvSpPr txBox="1"/>
          <p:nvPr/>
        </p:nvSpPr>
        <p:spPr>
          <a:xfrm>
            <a:off x="264695" y="1658556"/>
            <a:ext cx="8810479" cy="4476774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00007D"/>
              </a:buClr>
              <a:buSzPct val="75000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Die MINT-Förderung in Klasse 7:</a:t>
            </a:r>
          </a:p>
          <a:p>
            <a:pPr marL="914760" lvl="1" indent="-457200">
              <a:spcBef>
                <a:spcPts val="479"/>
              </a:spcBef>
              <a:buSzPct val="75000"/>
              <a:buFont typeface="Wingdings" panose="05000000000000000000" pitchFamily="2" charset="2"/>
              <a:buChar char="Ø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im </a:t>
            </a:r>
            <a:r>
              <a:rPr lang="de-DE" sz="3200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Regelunterricht (CAS – Mathe am </a:t>
            </a:r>
            <a:r>
              <a:rPr lang="de-DE" sz="3200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PC)</a:t>
            </a:r>
          </a:p>
          <a:p>
            <a:pPr marL="914760" lvl="1" indent="-457200">
              <a:spcBef>
                <a:spcPts val="479"/>
              </a:spcBef>
              <a:buSzPct val="75000"/>
              <a:buFont typeface="Wingdings" panose="05000000000000000000" pitchFamily="2" charset="2"/>
              <a:buChar char="Ø"/>
            </a:pPr>
            <a:r>
              <a:rPr lang="de-DE" sz="3200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über </a:t>
            </a:r>
            <a:r>
              <a:rPr lang="de-DE" sz="3200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eine Laborstunde (</a:t>
            </a: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Bio/ Chemie/ </a:t>
            </a: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Physik)</a:t>
            </a:r>
            <a:endParaRPr lang="de-DE" sz="3200" spc="-1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914760" lvl="1" indent="-457200">
              <a:spcBef>
                <a:spcPts val="479"/>
              </a:spcBef>
              <a:buSzPct val="75000"/>
              <a:buFont typeface="Wingdings" panose="05000000000000000000" pitchFamily="2" charset="2"/>
              <a:buChar char="Ø"/>
            </a:pP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im</a:t>
            </a:r>
            <a:r>
              <a:rPr lang="de-DE" sz="3200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MINT-Schullandheim</a:t>
            </a:r>
          </a:p>
          <a:p>
            <a:pPr marL="914760" lvl="1" indent="-457200">
              <a:spcBef>
                <a:spcPts val="479"/>
              </a:spcBef>
              <a:buSzPct val="75000"/>
              <a:buFont typeface="Wingdings" panose="05000000000000000000" pitchFamily="2" charset="2"/>
              <a:buChar char="Ø"/>
            </a:pPr>
            <a:r>
              <a:rPr lang="de-DE" sz="3200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durch </a:t>
            </a:r>
            <a:r>
              <a:rPr lang="de-DE" sz="3200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die Teilnahme </a:t>
            </a: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am Wettbewerb NANU</a:t>
            </a:r>
          </a:p>
        </p:txBody>
      </p:sp>
    </p:spTree>
    <p:extLst>
      <p:ext uri="{BB962C8B-B14F-4D97-AF65-F5344CB8AC3E}">
        <p14:creationId xmlns:p14="http://schemas.microsoft.com/office/powerpoint/2010/main" val="1123338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>
            <a:extLst>
              <a:ext uri="{FF2B5EF4-FFF2-40B4-BE49-F238E27FC236}">
                <a16:creationId xmlns:a16="http://schemas.microsoft.com/office/drawing/2014/main" xmlns="" id="{0118D6C5-AC65-45FE-A7D7-E5A2684B493D}"/>
              </a:ext>
            </a:extLst>
          </p:cNvPr>
          <p:cNvSpPr txBox="1"/>
          <p:nvPr/>
        </p:nvSpPr>
        <p:spPr>
          <a:xfrm>
            <a:off x="264695" y="1658556"/>
            <a:ext cx="8810479" cy="4476774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60">
              <a:lnSpc>
                <a:spcPct val="100000"/>
              </a:lnSpc>
              <a:spcBef>
                <a:spcPts val="479"/>
              </a:spcBef>
              <a:buSzPct val="75000"/>
            </a:pPr>
            <a:r>
              <a:rPr lang="de-DE" sz="3200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de-DE" sz="3200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 </a:t>
            </a:r>
            <a:r>
              <a:rPr lang="de-DE" sz="3200" b="0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Vertiefung </a:t>
            </a: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im MINT-Bereich bis Klasse 10:</a:t>
            </a:r>
          </a:p>
          <a:p>
            <a:pPr marL="914760" lvl="1" indent="-457200">
              <a:spcBef>
                <a:spcPts val="479"/>
              </a:spcBef>
              <a:buSzPct val="75000"/>
              <a:buFont typeface="Wingdings" panose="05000000000000000000" pitchFamily="2" charset="2"/>
              <a:buChar char="Ø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Handlungsorientierter Unterricht mit entdeckendem und forschendem Lernen</a:t>
            </a:r>
          </a:p>
          <a:p>
            <a:pPr marL="914760" lvl="1" indent="-457200">
              <a:spcBef>
                <a:spcPts val="479"/>
              </a:spcBef>
              <a:buSzPct val="75000"/>
              <a:buFont typeface="Wingdings" panose="05000000000000000000" pitchFamily="2" charset="2"/>
              <a:buChar char="Ø"/>
            </a:pPr>
            <a:r>
              <a:rPr lang="de-DE" sz="3200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Erste Kontakte mit unseren Bildungspartnern</a:t>
            </a:r>
          </a:p>
          <a:p>
            <a:pPr marL="457560" lvl="1">
              <a:spcBef>
                <a:spcPts val="479"/>
              </a:spcBef>
              <a:buSzPct val="75000"/>
            </a:pPr>
            <a:r>
              <a:rPr lang="de-DE" sz="3200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	und abnehmenden Unternehmen/ Schulen</a:t>
            </a:r>
          </a:p>
          <a:p>
            <a:pPr marL="914760" lvl="1" indent="-457200">
              <a:spcBef>
                <a:spcPts val="479"/>
              </a:spcBef>
              <a:buSzPct val="75000"/>
              <a:buFont typeface="Wingdings" panose="05000000000000000000" pitchFamily="2" charset="2"/>
              <a:buChar char="Ø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Berufsorientierung mit dem Schwerpunkt der MINT-Berufe</a:t>
            </a:r>
          </a:p>
          <a:p>
            <a:pPr marL="914760" lvl="1" indent="-457200">
              <a:spcBef>
                <a:spcPts val="479"/>
              </a:spcBef>
              <a:buSzPct val="75000"/>
              <a:buFont typeface="Wingdings" panose="05000000000000000000" pitchFamily="2" charset="2"/>
              <a:buChar char="Ø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Erlangen des MINT-Zerti</a:t>
            </a:r>
            <a:r>
              <a:rPr lang="de-DE" sz="3200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fikats unserer Schule</a:t>
            </a:r>
            <a:endParaRPr lang="de-DE" sz="3200" b="0" strike="noStrike" spc="-1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xmlns="" id="{333FE58D-8E16-4F33-9CE3-93FD96AB5CBC}"/>
              </a:ext>
            </a:extLst>
          </p:cNvPr>
          <p:cNvSpPr txBox="1"/>
          <p:nvPr/>
        </p:nvSpPr>
        <p:spPr>
          <a:xfrm>
            <a:off x="539640" y="404640"/>
            <a:ext cx="8229240" cy="863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000" b="0" strike="noStrike" spc="-1" dirty="0">
                <a:solidFill>
                  <a:srgbClr val="000000"/>
                </a:solidFill>
                <a:ea typeface="Arial"/>
              </a:rPr>
              <a:t>Die MINT-Profilklasse</a:t>
            </a:r>
            <a:endParaRPr lang="de-DE" sz="4000" b="0" strike="noStrike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4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57200" y="620640"/>
            <a:ext cx="8229240" cy="5505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de-DE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de-DE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de-DE" sz="480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Danke für die Aufmerksamkeit!</a:t>
            </a:r>
            <a:endParaRPr lang="de-DE" sz="48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 algn="ctr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endParaRPr lang="de-DE" sz="48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 algn="ctr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de-DE" sz="480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Gibt es Fragen?</a:t>
            </a:r>
            <a:endParaRPr lang="de-DE" sz="48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457200"/>
            <a:ext cx="8549148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0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Das gewählte Fach wird viertes</a:t>
            </a:r>
            <a:r>
              <a:rPr lang="de-DE" sz="4000" b="0" strike="noStrike" spc="-1" dirty="0"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Kernfach</a:t>
            </a:r>
            <a:endParaRPr lang="de-DE" sz="4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1116000" y="2205000"/>
            <a:ext cx="7009920" cy="4032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60">
              <a:lnSpc>
                <a:spcPct val="90000"/>
              </a:lnSpc>
              <a:spcBef>
                <a:spcPts val="740"/>
              </a:spcBef>
              <a:buClr>
                <a:srgbClr val="00007D"/>
              </a:buClr>
              <a:buSzPct val="75000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zusätzlich zu: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>
              <a:lnSpc>
                <a:spcPct val="90000"/>
              </a:lnSpc>
              <a:spcBef>
                <a:spcPts val="720"/>
              </a:spcBef>
              <a:buClr>
                <a:srgbClr val="00007D"/>
              </a:buClr>
              <a:buSzPct val="75000"/>
              <a:tabLst>
                <a:tab pos="0" algn="l"/>
              </a:tabLst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Deutsch, Mathematik und</a:t>
            </a:r>
            <a:r>
              <a:rPr lang="de-DE" sz="32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Englisch</a:t>
            </a: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6392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Französisch</a:t>
            </a:r>
            <a:endParaRPr lang="de-DE" sz="40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" name="Picture 4" descr="http://t3.gstatic.com/images?q=tbn:ANd9GcRM0c0u3PVpl-SE7HK6hcRjTpzM3RCmUkSUwp-r5X278V0mUgPw"/>
          <p:cNvPicPr/>
          <p:nvPr/>
        </p:nvPicPr>
        <p:blipFill>
          <a:blip r:embed="rId2"/>
          <a:stretch/>
        </p:blipFill>
        <p:spPr>
          <a:xfrm>
            <a:off x="1619280" y="1844640"/>
            <a:ext cx="6014520" cy="40032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>
            <a:extLst>
              <a:ext uri="{FF2B5EF4-FFF2-40B4-BE49-F238E27FC236}">
                <a16:creationId xmlns:a16="http://schemas.microsoft.com/office/drawing/2014/main" xmlns="" id="{3AB0CD7F-6207-4205-A410-F3E8CA95B8BB}"/>
              </a:ext>
            </a:extLst>
          </p:cNvPr>
          <p:cNvSpPr txBox="1"/>
          <p:nvPr/>
        </p:nvSpPr>
        <p:spPr>
          <a:xfrm>
            <a:off x="457200" y="6392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Französisch – wozu denn das?</a:t>
            </a:r>
            <a:endParaRPr lang="de-DE" sz="40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9" name="Picture 5"/>
          <p:cNvPicPr/>
          <p:nvPr/>
        </p:nvPicPr>
        <p:blipFill>
          <a:blip r:embed="rId2"/>
          <a:stretch/>
        </p:blipFill>
        <p:spPr>
          <a:xfrm>
            <a:off x="1258920" y="2712960"/>
            <a:ext cx="6400440" cy="344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B6B2D6BF-1E93-4A08-924A-9EBDC0DA46F7}"/>
              </a:ext>
            </a:extLst>
          </p:cNvPr>
          <p:cNvSpPr txBox="1"/>
          <p:nvPr/>
        </p:nvSpPr>
        <p:spPr>
          <a:xfrm>
            <a:off x="457200" y="6392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Frankreich – immer eine Reise wert!</a:t>
            </a:r>
            <a:endParaRPr lang="de-DE" sz="40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1" name="Picture 7"/>
          <p:cNvPicPr/>
          <p:nvPr/>
        </p:nvPicPr>
        <p:blipFill>
          <a:blip r:embed="rId2"/>
          <a:stretch/>
        </p:blipFill>
        <p:spPr>
          <a:xfrm>
            <a:off x="1138289" y="1095581"/>
            <a:ext cx="3937959" cy="2623418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4"/>
          <p:cNvPicPr/>
          <p:nvPr/>
        </p:nvPicPr>
        <p:blipFill rotWithShape="1">
          <a:blip r:embed="rId3"/>
          <a:srcRect r="3581"/>
          <a:stretch/>
        </p:blipFill>
        <p:spPr>
          <a:xfrm>
            <a:off x="5267702" y="1095581"/>
            <a:ext cx="2546555" cy="2631499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2"/>
          <p:cNvPicPr/>
          <p:nvPr/>
        </p:nvPicPr>
        <p:blipFill>
          <a:blip r:embed="rId4"/>
          <a:stretch/>
        </p:blipFill>
        <p:spPr>
          <a:xfrm>
            <a:off x="482876" y="3873934"/>
            <a:ext cx="4017681" cy="2683177"/>
          </a:xfrm>
          <a:prstGeom prst="rect">
            <a:avLst/>
          </a:prstGeom>
          <a:ln w="0">
            <a:noFill/>
          </a:ln>
        </p:spPr>
      </p:pic>
      <p:pic>
        <p:nvPicPr>
          <p:cNvPr id="234" name="Grafik 11"/>
          <p:cNvPicPr/>
          <p:nvPr/>
        </p:nvPicPr>
        <p:blipFill>
          <a:blip r:embed="rId5"/>
          <a:stretch/>
        </p:blipFill>
        <p:spPr>
          <a:xfrm>
            <a:off x="4732119" y="3879091"/>
            <a:ext cx="4017681" cy="267802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13"/>
          <p:cNvPicPr/>
          <p:nvPr/>
        </p:nvPicPr>
        <p:blipFill>
          <a:blip r:embed="rId2"/>
          <a:stretch/>
        </p:blipFill>
        <p:spPr>
          <a:xfrm>
            <a:off x="4402800" y="3700440"/>
            <a:ext cx="3995640" cy="2660760"/>
          </a:xfrm>
          <a:prstGeom prst="rect">
            <a:avLst/>
          </a:prstGeom>
          <a:ln w="0">
            <a:noFill/>
          </a:ln>
        </p:spPr>
      </p:pic>
      <p:pic>
        <p:nvPicPr>
          <p:cNvPr id="238" name="Grafik 4"/>
          <p:cNvPicPr/>
          <p:nvPr/>
        </p:nvPicPr>
        <p:blipFill>
          <a:blip r:embed="rId3"/>
          <a:srcRect l="13741" t="-9450" r="-448" b="9450"/>
          <a:stretch/>
        </p:blipFill>
        <p:spPr>
          <a:xfrm>
            <a:off x="471960" y="1036800"/>
            <a:ext cx="3481560" cy="3011040"/>
          </a:xfrm>
          <a:prstGeom prst="rect">
            <a:avLst/>
          </a:prstGeom>
          <a:ln w="0">
            <a:noFill/>
          </a:ln>
        </p:spPr>
      </p:pic>
      <p:pic>
        <p:nvPicPr>
          <p:cNvPr id="239" name="Grafik 5"/>
          <p:cNvPicPr/>
          <p:nvPr/>
        </p:nvPicPr>
        <p:blipFill>
          <a:blip r:embed="rId4"/>
          <a:stretch/>
        </p:blipFill>
        <p:spPr>
          <a:xfrm>
            <a:off x="6400800" y="1556640"/>
            <a:ext cx="2609640" cy="1739520"/>
          </a:xfrm>
          <a:prstGeom prst="rect">
            <a:avLst/>
          </a:prstGeom>
          <a:ln w="0">
            <a:noFill/>
          </a:ln>
        </p:spPr>
      </p:pic>
      <p:pic>
        <p:nvPicPr>
          <p:cNvPr id="240" name="Grafik 6"/>
          <p:cNvPicPr/>
          <p:nvPr/>
        </p:nvPicPr>
        <p:blipFill>
          <a:blip r:embed="rId5"/>
          <a:stretch/>
        </p:blipFill>
        <p:spPr>
          <a:xfrm>
            <a:off x="471960" y="4437000"/>
            <a:ext cx="3420360" cy="1924560"/>
          </a:xfrm>
          <a:prstGeom prst="rect">
            <a:avLst/>
          </a:prstGeom>
          <a:ln w="0">
            <a:noFill/>
          </a:ln>
        </p:spPr>
      </p:pic>
      <p:pic>
        <p:nvPicPr>
          <p:cNvPr id="241" name="Grafik 7"/>
          <p:cNvPicPr/>
          <p:nvPr/>
        </p:nvPicPr>
        <p:blipFill>
          <a:blip r:embed="rId6"/>
          <a:stretch/>
        </p:blipFill>
        <p:spPr>
          <a:xfrm>
            <a:off x="4074840" y="1390680"/>
            <a:ext cx="2204640" cy="2204640"/>
          </a:xfrm>
          <a:prstGeom prst="rect">
            <a:avLst/>
          </a:prstGeom>
          <a:ln w="0">
            <a:noFill/>
          </a:ln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E61300C6-C4EA-4031-9BE6-1EFD991AB0B2}"/>
              </a:ext>
            </a:extLst>
          </p:cNvPr>
          <p:cNvSpPr txBox="1"/>
          <p:nvPr/>
        </p:nvSpPr>
        <p:spPr>
          <a:xfrm>
            <a:off x="457200" y="6392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Erleben einer faszinierenden Kultur</a:t>
            </a:r>
            <a:endParaRPr lang="de-DE" sz="40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2"/>
          <p:cNvSpPr txBox="1"/>
          <p:nvPr/>
        </p:nvSpPr>
        <p:spPr>
          <a:xfrm>
            <a:off x="454320" y="1556640"/>
            <a:ext cx="8506800" cy="4687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457560" indent="-457200">
              <a:spcBef>
                <a:spcPts val="641"/>
              </a:spcBef>
              <a:buSzPct val="75000"/>
              <a:buFont typeface="Arial" panose="020B0604020202020204" pitchFamily="34" charset="0"/>
              <a:buChar char="•"/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Französisch in Kl. 6 als Voraussetzung</a:t>
            </a: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spcBef>
                <a:spcPts val="641"/>
              </a:spcBef>
              <a:buSzPct val="75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Klasse 7-10: jeweils 3 Wochenstunden</a:t>
            </a: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spcBef>
                <a:spcPts val="641"/>
              </a:spcBef>
              <a:buSzPct val="75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3200" b="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Kernfach: 4 KAs, Tests, mündliche Mitarbeit</a:t>
            </a:r>
            <a:endParaRPr lang="de-DE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spcBef>
                <a:spcPts val="641"/>
              </a:spcBef>
              <a:buSzPct val="75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3200" strike="noStrike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Abschlussprüfung (mündlich und schriftlich) in Klasse 10</a:t>
            </a:r>
            <a:endParaRPr lang="de-DE" sz="32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3200" b="0" strike="noStrike" spc="-1" dirty="0">
              <a:latin typeface="Arial"/>
            </a:endParaRP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xmlns="" id="{96267042-3679-4E8C-A4C8-B1C18A6115A8}"/>
              </a:ext>
            </a:extLst>
          </p:cNvPr>
          <p:cNvSpPr txBox="1"/>
          <p:nvPr/>
        </p:nvSpPr>
        <p:spPr>
          <a:xfrm>
            <a:off x="0" y="63920"/>
            <a:ext cx="914400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Französisch-Wahlpflichtfach ab Klasse 7</a:t>
            </a:r>
            <a:endParaRPr lang="de-DE" sz="40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2"/>
          <p:cNvSpPr/>
          <p:nvPr/>
        </p:nvSpPr>
        <p:spPr>
          <a:xfrm>
            <a:off x="6019920" y="1681436"/>
            <a:ext cx="2722320" cy="129492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Vokabellernen 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kein Problem?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6265800" y="3200636"/>
            <a:ext cx="2476080" cy="163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Note 3 und 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besser in 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 und E?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495360" y="4578356"/>
            <a:ext cx="2742840" cy="144756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Eltern müssen nicht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französisch sprechen!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2684520" y="1340156"/>
            <a:ext cx="2763360" cy="13712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Lust auf eine 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weitere 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Fremdsprache?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9" name="Grafik 3"/>
          <p:cNvPicPr/>
          <p:nvPr/>
        </p:nvPicPr>
        <p:blipFill>
          <a:blip r:embed="rId2"/>
          <a:stretch/>
        </p:blipFill>
        <p:spPr>
          <a:xfrm>
            <a:off x="2971800" y="2731420"/>
            <a:ext cx="3293640" cy="2126880"/>
          </a:xfrm>
          <a:prstGeom prst="rect">
            <a:avLst/>
          </a:prstGeom>
          <a:ln w="0">
            <a:noFill/>
          </a:ln>
        </p:spPr>
      </p:pic>
      <p:sp>
        <p:nvSpPr>
          <p:cNvPr id="250" name="CustomShape 6"/>
          <p:cNvSpPr/>
          <p:nvPr/>
        </p:nvSpPr>
        <p:spPr>
          <a:xfrm>
            <a:off x="323640" y="2519516"/>
            <a:ext cx="2647800" cy="15634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Interesse 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an Land und Leuten?</a:t>
            </a:r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CustomShape 7"/>
          <p:cNvSpPr/>
          <p:nvPr/>
        </p:nvSpPr>
        <p:spPr>
          <a:xfrm>
            <a:off x="4066560" y="4957796"/>
            <a:ext cx="2742840" cy="12520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Durchhaltevermögen!</a:t>
            </a:r>
            <a:endParaRPr lang="de-DE" sz="2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Shape 1">
            <a:extLst>
              <a:ext uri="{FF2B5EF4-FFF2-40B4-BE49-F238E27FC236}">
                <a16:creationId xmlns:a16="http://schemas.microsoft.com/office/drawing/2014/main" xmlns="" id="{403945FF-2F63-4B8C-BB5D-1A83A9B15F01}"/>
              </a:ext>
            </a:extLst>
          </p:cNvPr>
          <p:cNvSpPr txBox="1"/>
          <p:nvPr/>
        </p:nvSpPr>
        <p:spPr>
          <a:xfrm>
            <a:off x="457200" y="6392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Entscheidungshilfen</a:t>
            </a:r>
            <a:endParaRPr lang="de-DE" sz="40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</Words>
  <Application>Microsoft Office PowerPoint</Application>
  <PresentationFormat>Bildschirmpräsentation (4:3)</PresentationFormat>
  <Paragraphs>108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DejaVu Sans</vt:lpstr>
      <vt:lpstr>Tahoma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Musterschule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zur Informationsveranstaltung</dc:title>
  <dc:subject/>
  <dc:creator>AProfLehrer</dc:creator>
  <dc:description/>
  <cp:lastModifiedBy>Wels Cornelia</cp:lastModifiedBy>
  <cp:revision>30</cp:revision>
  <cp:lastPrinted>2022-01-10T14:32:21Z</cp:lastPrinted>
  <dcterms:created xsi:type="dcterms:W3CDTF">2017-02-14T13:02:56Z</dcterms:created>
  <dcterms:modified xsi:type="dcterms:W3CDTF">2022-01-14T11:48:03Z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Musterschule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